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8" r:id="rId5"/>
    <p:sldId id="259" r:id="rId6"/>
    <p:sldId id="267" r:id="rId7"/>
    <p:sldId id="260" r:id="rId8"/>
    <p:sldId id="266" r:id="rId9"/>
    <p:sldId id="261" r:id="rId10"/>
    <p:sldId id="262" r:id="rId11"/>
    <p:sldId id="263" r:id="rId12"/>
    <p:sldId id="265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28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18DDA-8792-407B-BC69-54CEB54B293A}" type="datetimeFigureOut">
              <a:rPr lang="de-DE" smtClean="0"/>
              <a:t>19.09.2024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5582AF-B939-4274-B971-906D912559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2188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Attest und</a:t>
            </a:r>
            <a:r>
              <a:rPr lang="de-DE" baseline="0" dirty="0"/>
              <a:t> Anruf bei Krankheit 29.11.18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582AF-B939-4274-B971-906D91255926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7452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Ergebnisse stehen gesondert auf Zeugnis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582AF-B939-4274-B971-906D91255926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202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582AF-B939-4274-B971-906D91255926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579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D878-71D2-48FA-9C4B-0707A09946E2}" type="datetimeFigureOut">
              <a:rPr lang="de-DE" smtClean="0"/>
              <a:t>19.09.2024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21157-D13C-4CBB-BB8A-B6C1C3DBBF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655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D878-71D2-48FA-9C4B-0707A09946E2}" type="datetimeFigureOut">
              <a:rPr lang="de-DE" smtClean="0"/>
              <a:t>19.09.2024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21157-D13C-4CBB-BB8A-B6C1C3DBBF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9202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D878-71D2-48FA-9C4B-0707A09946E2}" type="datetimeFigureOut">
              <a:rPr lang="de-DE" smtClean="0"/>
              <a:t>19.09.2024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21157-D13C-4CBB-BB8A-B6C1C3DBBF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4262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D878-71D2-48FA-9C4B-0707A09946E2}" type="datetimeFigureOut">
              <a:rPr lang="de-DE" smtClean="0"/>
              <a:t>19.09.2024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21157-D13C-4CBB-BB8A-B6C1C3DBBF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6271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D878-71D2-48FA-9C4B-0707A09946E2}" type="datetimeFigureOut">
              <a:rPr lang="de-DE" smtClean="0"/>
              <a:t>19.09.2024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21157-D13C-4CBB-BB8A-B6C1C3DBBF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5748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D878-71D2-48FA-9C4B-0707A09946E2}" type="datetimeFigureOut">
              <a:rPr lang="de-DE" smtClean="0"/>
              <a:t>19.09.2024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21157-D13C-4CBB-BB8A-B6C1C3DBBF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4797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D878-71D2-48FA-9C4B-0707A09946E2}" type="datetimeFigureOut">
              <a:rPr lang="de-DE" smtClean="0"/>
              <a:t>19.09.2024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21157-D13C-4CBB-BB8A-B6C1C3DBBF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4108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D878-71D2-48FA-9C4B-0707A09946E2}" type="datetimeFigureOut">
              <a:rPr lang="de-DE" smtClean="0"/>
              <a:t>19.09.2024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21157-D13C-4CBB-BB8A-B6C1C3DBBF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3422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D878-71D2-48FA-9C4B-0707A09946E2}" type="datetimeFigureOut">
              <a:rPr lang="de-DE" smtClean="0"/>
              <a:t>19.09.2024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21157-D13C-4CBB-BB8A-B6C1C3DBBF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8541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D878-71D2-48FA-9C4B-0707A09946E2}" type="datetimeFigureOut">
              <a:rPr lang="de-DE" smtClean="0"/>
              <a:t>19.09.2024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21157-D13C-4CBB-BB8A-B6C1C3DBBF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8084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D878-71D2-48FA-9C4B-0707A09946E2}" type="datetimeFigureOut">
              <a:rPr lang="de-DE" smtClean="0"/>
              <a:t>19.09.2024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21157-D13C-4CBB-BB8A-B6C1C3DBBF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75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D878-71D2-48FA-9C4B-0707A09946E2}" type="datetimeFigureOut">
              <a:rPr lang="de-DE" smtClean="0"/>
              <a:t>19.09.2024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21157-D13C-4CBB-BB8A-B6C1C3DBBF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8504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3284984"/>
            <a:ext cx="7772400" cy="3168352"/>
          </a:xfrm>
        </p:spPr>
        <p:txBody>
          <a:bodyPr>
            <a:normAutofit/>
          </a:bodyPr>
          <a:lstStyle/>
          <a:p>
            <a:r>
              <a:rPr lang="de-DE" b="1" dirty="0"/>
              <a:t>Informationen zu den Abschlussprüfungen</a:t>
            </a:r>
            <a:br>
              <a:rPr lang="de-DE" dirty="0"/>
            </a:br>
            <a:br>
              <a:rPr lang="de-DE" dirty="0"/>
            </a:br>
            <a:r>
              <a:rPr lang="de-DE" dirty="0"/>
              <a:t>                                                 </a:t>
            </a:r>
            <a:r>
              <a:rPr lang="de-DE" sz="600" dirty="0"/>
              <a:t>Copyright: https://dacosa.wordpress.com</a:t>
            </a:r>
            <a:endParaRPr lang="de-DE" sz="10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7776864" cy="1152128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Herzlich willkommen zu unserem Informationsabend:</a:t>
            </a:r>
          </a:p>
          <a:p>
            <a:endParaRPr lang="de-DE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04664"/>
            <a:ext cx="2638425" cy="10287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9848" y="4005064"/>
            <a:ext cx="1632643" cy="1911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4839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C00000"/>
                </a:solidFill>
              </a:rPr>
              <a:t>Schriftliche Prüfungen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12.05. – 16.05.25     </a:t>
            </a:r>
            <a:r>
              <a:rPr lang="de-DE" dirty="0"/>
              <a:t>Abschlussprüfungen </a:t>
            </a:r>
          </a:p>
          <a:p>
            <a:pPr marL="0" indent="0">
              <a:buNone/>
            </a:pPr>
            <a:r>
              <a:rPr lang="de-DE" dirty="0">
                <a:solidFill>
                  <a:srgbClr val="FF0000"/>
                </a:solidFill>
              </a:rPr>
              <a:t>                                        </a:t>
            </a:r>
            <a:r>
              <a:rPr lang="de-DE" dirty="0"/>
              <a:t>Montag: </a:t>
            </a:r>
            <a:r>
              <a:rPr lang="de-DE" b="1" dirty="0"/>
              <a:t>Deutsch 					</a:t>
            </a:r>
            <a:r>
              <a:rPr lang="de-DE" dirty="0"/>
              <a:t>Mittwoch: </a:t>
            </a:r>
            <a:r>
              <a:rPr lang="de-DE" b="1" dirty="0"/>
              <a:t>Englisch</a:t>
            </a:r>
          </a:p>
          <a:p>
            <a:pPr marL="0" indent="0">
              <a:buNone/>
            </a:pPr>
            <a:r>
              <a:rPr lang="de-DE" dirty="0"/>
              <a:t>                                        Freitag: </a:t>
            </a:r>
            <a:r>
              <a:rPr lang="de-DE" b="1" dirty="0"/>
              <a:t>Mathematik</a:t>
            </a:r>
          </a:p>
          <a:p>
            <a:pPr marL="0" indent="0">
              <a:buNone/>
            </a:pPr>
            <a:endParaRPr lang="de-DE" b="1" dirty="0"/>
          </a:p>
          <a:p>
            <a:r>
              <a:rPr lang="de-DE" b="1" dirty="0"/>
              <a:t>03.06. – 05.06.25</a:t>
            </a:r>
            <a:r>
              <a:rPr lang="de-DE" dirty="0"/>
              <a:t>     Nachholtermine </a:t>
            </a:r>
          </a:p>
        </p:txBody>
      </p:sp>
    </p:spTree>
    <p:extLst>
      <p:ext uri="{BB962C8B-B14F-4D97-AF65-F5344CB8AC3E}">
        <p14:creationId xmlns:p14="http://schemas.microsoft.com/office/powerpoint/2010/main" val="2011479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>
                <a:solidFill>
                  <a:srgbClr val="C00000"/>
                </a:solidFill>
              </a:rPr>
              <a:t>Termine für den Übergang in die weiterführenden Schulen</a:t>
            </a:r>
            <a:r>
              <a:rPr lang="de-DE" dirty="0"/>
              <a:t>	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sz="3300" b="1" dirty="0"/>
              <a:t>08.11.24  </a:t>
            </a:r>
            <a:r>
              <a:rPr lang="de-DE" sz="3300" dirty="0"/>
              <a:t>Elternsprechtag</a:t>
            </a:r>
          </a:p>
          <a:p>
            <a:endParaRPr lang="de-DE" sz="600" b="1" dirty="0"/>
          </a:p>
          <a:p>
            <a:r>
              <a:rPr lang="de-DE" sz="3300" b="1" dirty="0"/>
              <a:t>31.10.24  </a:t>
            </a:r>
            <a:r>
              <a:rPr lang="de-DE" sz="3300" dirty="0"/>
              <a:t>Informationselternabend zu den Schulformen 	          FOS, HBFS, BG und GO </a:t>
            </a:r>
          </a:p>
          <a:p>
            <a:endParaRPr lang="de-DE" sz="600" dirty="0"/>
          </a:p>
          <a:p>
            <a:r>
              <a:rPr lang="de-DE" sz="3300" b="1" dirty="0"/>
              <a:t>23.01.25</a:t>
            </a:r>
            <a:r>
              <a:rPr lang="de-DE" sz="3300" dirty="0"/>
              <a:t>  Abfrage zu den weiterführenden Schulen</a:t>
            </a:r>
          </a:p>
          <a:p>
            <a:endParaRPr lang="de-DE" sz="600" dirty="0"/>
          </a:p>
          <a:p>
            <a:r>
              <a:rPr lang="de-DE" sz="3300" b="1" dirty="0">
                <a:solidFill>
                  <a:prstClr val="black"/>
                </a:solidFill>
              </a:rPr>
              <a:t>06.02.24  </a:t>
            </a:r>
            <a:r>
              <a:rPr lang="de-DE" sz="3300" dirty="0">
                <a:solidFill>
                  <a:prstClr val="black"/>
                </a:solidFill>
              </a:rPr>
              <a:t>Abgabe der Anmeldungen über die                  </a:t>
            </a:r>
          </a:p>
          <a:p>
            <a:pPr marL="0" lvl="0" indent="0">
              <a:buNone/>
            </a:pPr>
            <a:r>
              <a:rPr lang="de-DE" sz="3300" dirty="0">
                <a:solidFill>
                  <a:prstClr val="black"/>
                </a:solidFill>
              </a:rPr>
              <a:t>                       Luisenschule </a:t>
            </a:r>
          </a:p>
          <a:p>
            <a:pPr marL="0" lvl="0" indent="0">
              <a:buNone/>
            </a:pPr>
            <a:r>
              <a:rPr lang="de-DE" sz="3300" dirty="0">
                <a:solidFill>
                  <a:prstClr val="black"/>
                </a:solidFill>
              </a:rPr>
              <a:t>-------------------------------------------------------------------------------</a:t>
            </a:r>
          </a:p>
          <a:p>
            <a:pPr marL="0" lvl="0" indent="0">
              <a:buNone/>
            </a:pPr>
            <a:endParaRPr lang="de-DE" sz="12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de-DE" sz="2800" dirty="0"/>
              <a:t>Über die Anmeldungen für die weiterführenden Schulen werden Sie demnächst informiert. </a:t>
            </a:r>
          </a:p>
          <a:p>
            <a:pPr marL="0" indent="0">
              <a:buNone/>
            </a:pPr>
            <a:endParaRPr lang="de-DE" sz="1200" dirty="0"/>
          </a:p>
          <a:p>
            <a:pPr marL="0" indent="0">
              <a:buNone/>
            </a:pPr>
            <a:r>
              <a:rPr lang="de-DE" sz="2800" dirty="0"/>
              <a:t>Beachten Sie auch die Informationstage in den jeweiligen Schulen (Information durch KL, Internet bzw. Zeitung).</a:t>
            </a:r>
          </a:p>
        </p:txBody>
      </p:sp>
    </p:spTree>
    <p:extLst>
      <p:ext uri="{BB962C8B-B14F-4D97-AF65-F5344CB8AC3E}">
        <p14:creationId xmlns:p14="http://schemas.microsoft.com/office/powerpoint/2010/main" val="2313142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4509120"/>
            <a:ext cx="7772400" cy="1470025"/>
          </a:xfrm>
        </p:spPr>
        <p:txBody>
          <a:bodyPr>
            <a:normAutofit/>
          </a:bodyPr>
          <a:lstStyle/>
          <a:p>
            <a:r>
              <a:rPr lang="de-DE" b="1" dirty="0">
                <a:solidFill>
                  <a:srgbClr val="C00000"/>
                </a:solidFill>
              </a:rPr>
              <a:t>Vielen Dank für Ihre Aufmerksamkeit!</a:t>
            </a:r>
            <a:endParaRPr lang="de-DE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7848872" cy="2664296"/>
          </a:xfrm>
        </p:spPr>
        <p:txBody>
          <a:bodyPr>
            <a:normAutofit fontScale="92500" lnSpcReduction="10000"/>
          </a:bodyPr>
          <a:lstStyle/>
          <a:p>
            <a:r>
              <a:rPr lang="de-DE" sz="4800" dirty="0">
                <a:solidFill>
                  <a:schemeClr val="tx1"/>
                </a:solidFill>
                <a:latin typeface="+mj-lt"/>
              </a:rPr>
              <a:t>Ihren Kindern bzw. unseren Schülerinnen und Schülern </a:t>
            </a:r>
            <a:r>
              <a:rPr lang="de-DE" sz="4800">
                <a:solidFill>
                  <a:schemeClr val="tx1"/>
                </a:solidFill>
                <a:latin typeface="+mj-lt"/>
              </a:rPr>
              <a:t>wünschen wir viel </a:t>
            </a:r>
            <a:r>
              <a:rPr lang="de-DE" sz="4800" dirty="0">
                <a:solidFill>
                  <a:schemeClr val="tx1"/>
                </a:solidFill>
                <a:latin typeface="+mj-lt"/>
              </a:rPr>
              <a:t>Erfolg im letzten Schuljahr! </a:t>
            </a:r>
            <a:r>
              <a:rPr lang="de-DE" sz="4800" dirty="0">
                <a:solidFill>
                  <a:schemeClr val="tx1"/>
                </a:solidFill>
                <a:latin typeface="+mj-lt"/>
                <a:sym typeface="Wingdings" panose="05000000000000000000" pitchFamily="2" charset="2"/>
              </a:rPr>
              <a:t></a:t>
            </a:r>
            <a:endParaRPr lang="de-DE" sz="48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04664"/>
            <a:ext cx="2638425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092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C00000"/>
                </a:solidFill>
              </a:rPr>
              <a:t>Themen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de-DE" b="1" dirty="0"/>
              <a:t>Präsentationsprüfung</a:t>
            </a:r>
          </a:p>
          <a:p>
            <a:pPr marL="400050" lvl="1" indent="0">
              <a:buNone/>
            </a:pPr>
            <a:r>
              <a:rPr lang="de-DE" sz="2400" dirty="0"/>
              <a:t>1.1 Termine	</a:t>
            </a:r>
          </a:p>
          <a:p>
            <a:pPr marL="400050" lvl="1" indent="0">
              <a:buNone/>
            </a:pPr>
            <a:r>
              <a:rPr lang="de-DE" sz="2400" dirty="0"/>
              <a:t>1.2 Anmeldung </a:t>
            </a:r>
          </a:p>
          <a:p>
            <a:pPr marL="400050" lvl="1" indent="0">
              <a:buNone/>
            </a:pPr>
            <a:r>
              <a:rPr lang="de-DE" sz="2400" dirty="0"/>
              <a:t>1.3 Hausarbeit mit Versicherung </a:t>
            </a:r>
          </a:p>
          <a:p>
            <a:pPr marL="400050" lvl="1" indent="0">
              <a:buNone/>
            </a:pPr>
            <a:r>
              <a:rPr lang="de-DE" sz="2400" dirty="0"/>
              <a:t>1.3 Präsentationsprüfung mit Bewertung </a:t>
            </a:r>
          </a:p>
          <a:p>
            <a:pPr marL="400050" lvl="1" indent="0">
              <a:buNone/>
            </a:pPr>
            <a:endParaRPr lang="de-DE" sz="900" dirty="0"/>
          </a:p>
          <a:p>
            <a:pPr marL="0" indent="0">
              <a:buNone/>
            </a:pPr>
            <a:r>
              <a:rPr lang="de-DE" b="1" dirty="0"/>
              <a:t>2. Schriftliche Prüfungen</a:t>
            </a:r>
          </a:p>
          <a:p>
            <a:pPr marL="0" indent="0">
              <a:buNone/>
            </a:pPr>
            <a:endParaRPr lang="de-DE" sz="900" b="1" dirty="0"/>
          </a:p>
          <a:p>
            <a:pPr marL="0" indent="0">
              <a:buNone/>
            </a:pPr>
            <a:r>
              <a:rPr lang="de-DE" b="1" dirty="0"/>
              <a:t>3. Termine für den Übergang in die   </a:t>
            </a:r>
          </a:p>
          <a:p>
            <a:pPr marL="0" indent="0">
              <a:buNone/>
            </a:pPr>
            <a:r>
              <a:rPr lang="de-DE" b="1" dirty="0"/>
              <a:t>     weiterführenden Schulen	</a:t>
            </a:r>
          </a:p>
        </p:txBody>
      </p:sp>
    </p:spTree>
    <p:extLst>
      <p:ext uri="{BB962C8B-B14F-4D97-AF65-F5344CB8AC3E}">
        <p14:creationId xmlns:p14="http://schemas.microsoft.com/office/powerpoint/2010/main" val="353810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>
                <a:solidFill>
                  <a:srgbClr val="C00000"/>
                </a:solidFill>
              </a:rPr>
              <a:t>Termine zu der Präsentationsprüfung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z="2000" b="1" dirty="0"/>
              <a:t>02.-06.09.24 </a:t>
            </a:r>
            <a:r>
              <a:rPr lang="de-DE" sz="1800" b="1" dirty="0"/>
              <a:t>	</a:t>
            </a:r>
            <a:r>
              <a:rPr lang="de-DE" sz="2800" dirty="0"/>
              <a:t>Information (zweistündig) in den Klassen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DE" b="1" dirty="0"/>
              <a:t>23.09.24</a:t>
            </a:r>
            <a:r>
              <a:rPr lang="de-DE" dirty="0"/>
              <a:t>	Abgabe der Meldeliste (Fach + Prüfer/in)</a:t>
            </a:r>
          </a:p>
          <a:p>
            <a:r>
              <a:rPr lang="de-DE" sz="2800" b="1" dirty="0"/>
              <a:t>01.10.24</a:t>
            </a:r>
            <a:r>
              <a:rPr lang="de-DE" sz="2800" dirty="0"/>
              <a:t>   Beratungstermine mit der/dem jeweiligen </a:t>
            </a:r>
            <a:r>
              <a:rPr lang="de-DE" sz="2800" b="1" dirty="0"/>
              <a:t>10.10.24</a:t>
            </a:r>
            <a:r>
              <a:rPr lang="de-DE" sz="2800" dirty="0"/>
              <a:t>	                  Prüfer/-in </a:t>
            </a:r>
          </a:p>
          <a:p>
            <a:r>
              <a:rPr lang="de-DE" sz="2800" b="1" dirty="0"/>
              <a:t>31.10.24</a:t>
            </a:r>
            <a:r>
              <a:rPr lang="de-DE" sz="2800" dirty="0"/>
              <a:t>	Abgabe der Anmeldung zur Prüfung</a:t>
            </a:r>
          </a:p>
          <a:p>
            <a:r>
              <a:rPr lang="de-DE" sz="2800" b="1" dirty="0"/>
              <a:t>12.11.24</a:t>
            </a:r>
            <a:r>
              <a:rPr lang="de-DE" sz="2800" dirty="0"/>
              <a:t>	Genehmigung der Prüfung</a:t>
            </a:r>
          </a:p>
          <a:p>
            <a:r>
              <a:rPr lang="de-DE" sz="2800" b="1" dirty="0"/>
              <a:t>13.01.25</a:t>
            </a:r>
            <a:r>
              <a:rPr lang="de-DE" sz="2800" dirty="0"/>
              <a:t>	Abgabe der Hausarbeiten </a:t>
            </a:r>
          </a:p>
          <a:p>
            <a:r>
              <a:rPr lang="de-DE" sz="2800" b="1" dirty="0"/>
              <a:t>10.-12</a:t>
            </a:r>
            <a:r>
              <a:rPr lang="de-DE" sz="2000" b="1" dirty="0"/>
              <a:t>.	</a:t>
            </a:r>
            <a:r>
              <a:rPr lang="de-DE" sz="2800" dirty="0"/>
              <a:t>Präsentationstage</a:t>
            </a:r>
            <a:br>
              <a:rPr lang="de-DE" sz="2000" b="1" dirty="0"/>
            </a:br>
            <a:r>
              <a:rPr lang="de-DE" sz="2800" b="1" dirty="0"/>
              <a:t>02.25</a:t>
            </a:r>
            <a:r>
              <a:rPr lang="de-DE" sz="2800" dirty="0"/>
              <a:t>	</a:t>
            </a:r>
            <a:r>
              <a:rPr lang="de-DE" sz="2400" dirty="0"/>
              <a:t>(10.02. ganztägig bis 16.00 Uhr / </a:t>
            </a:r>
            <a:br>
              <a:rPr lang="de-DE" sz="2400" dirty="0"/>
            </a:br>
            <a:r>
              <a:rPr lang="de-DE" sz="2400" dirty="0"/>
              <a:t>		11. + 12.02.24 ab 14 Uhr)</a:t>
            </a:r>
          </a:p>
        </p:txBody>
      </p:sp>
    </p:spTree>
    <p:extLst>
      <p:ext uri="{BB962C8B-B14F-4D97-AF65-F5344CB8AC3E}">
        <p14:creationId xmlns:p14="http://schemas.microsoft.com/office/powerpoint/2010/main" val="1073298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>
                <a:solidFill>
                  <a:srgbClr val="C00000"/>
                </a:solidFill>
              </a:rPr>
              <a:t>Anmeldung zur Prüfung</a:t>
            </a:r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124744"/>
            <a:ext cx="4655690" cy="5400600"/>
          </a:xfrm>
        </p:spPr>
      </p:pic>
    </p:spTree>
    <p:extLst>
      <p:ext uri="{BB962C8B-B14F-4D97-AF65-F5344CB8AC3E}">
        <p14:creationId xmlns:p14="http://schemas.microsoft.com/office/powerpoint/2010/main" val="1763970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>
                <a:solidFill>
                  <a:srgbClr val="C00000"/>
                </a:solidFill>
              </a:rPr>
              <a:t>Präsentation auf Grundlage einer Hausarbeit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Hausarbeit</a:t>
            </a:r>
          </a:p>
          <a:p>
            <a:pPr lvl="2"/>
            <a:r>
              <a:rPr lang="de-DE" dirty="0"/>
              <a:t>Thema nach Wahl und Beratung durch Prüfer/in</a:t>
            </a:r>
          </a:p>
          <a:p>
            <a:pPr lvl="2"/>
            <a:endParaRPr lang="de-DE" sz="500" dirty="0"/>
          </a:p>
          <a:p>
            <a:pPr lvl="2"/>
            <a:r>
              <a:rPr lang="de-DE" dirty="0"/>
              <a:t>Themenformulierung mit Problem- bzw. Fragestellung</a:t>
            </a:r>
          </a:p>
          <a:p>
            <a:pPr lvl="2"/>
            <a:endParaRPr lang="de-DE" sz="500" dirty="0"/>
          </a:p>
          <a:p>
            <a:pPr lvl="2"/>
            <a:r>
              <a:rPr lang="de-DE" u="sng" dirty="0"/>
              <a:t>nicht</a:t>
            </a:r>
            <a:r>
              <a:rPr lang="de-DE" dirty="0"/>
              <a:t> im Fach Deutsch, Englisch, Mathematik oder WPU</a:t>
            </a:r>
          </a:p>
          <a:p>
            <a:pPr lvl="2"/>
            <a:endParaRPr lang="de-DE" sz="500" dirty="0"/>
          </a:p>
          <a:p>
            <a:pPr lvl="2"/>
            <a:r>
              <a:rPr lang="de-DE" dirty="0"/>
              <a:t>5-6 Seiten Text, Schriftgröße 12, Rand</a:t>
            </a:r>
          </a:p>
          <a:p>
            <a:pPr lvl="2"/>
            <a:endParaRPr lang="de-DE" sz="500" dirty="0"/>
          </a:p>
          <a:p>
            <a:pPr lvl="2"/>
            <a:r>
              <a:rPr lang="de-DE" u="sng" dirty="0"/>
              <a:t>Vollständigkeit:</a:t>
            </a:r>
            <a:r>
              <a:rPr lang="de-DE" dirty="0"/>
              <a:t> Deckblatt, Inhaltsverzeichnis, 5-6 Seiten Text, Abbildungen, Quellenangaben und Versicherung </a:t>
            </a:r>
          </a:p>
          <a:p>
            <a:pPr lvl="2"/>
            <a:endParaRPr lang="de-DE" sz="500" dirty="0"/>
          </a:p>
          <a:p>
            <a:pPr lvl="2"/>
            <a:r>
              <a:rPr lang="de-DE" b="1" dirty="0"/>
              <a:t>3-fache Abgabe (</a:t>
            </a:r>
            <a:r>
              <a:rPr lang="de-DE" b="1" dirty="0" err="1"/>
              <a:t>getackert</a:t>
            </a:r>
            <a:r>
              <a:rPr lang="de-DE" b="1" dirty="0"/>
              <a:t>, ohne Mappen) sowie digital an </a:t>
            </a:r>
            <a:r>
              <a:rPr lang="de-DE" b="1"/>
              <a:t>den Prüfer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995772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C00000"/>
                </a:solidFill>
              </a:rPr>
              <a:t>Versicherung</a:t>
            </a:r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923" y="1600200"/>
            <a:ext cx="6822153" cy="4525963"/>
          </a:xfrm>
        </p:spPr>
      </p:pic>
    </p:spTree>
    <p:extLst>
      <p:ext uri="{BB962C8B-B14F-4D97-AF65-F5344CB8AC3E}">
        <p14:creationId xmlns:p14="http://schemas.microsoft.com/office/powerpoint/2010/main" val="4236450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>
                <a:solidFill>
                  <a:srgbClr val="C00000"/>
                </a:solidFill>
              </a:rPr>
              <a:t>Präsentation auf Grundlage einer Hausarbeit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Präsentation</a:t>
            </a:r>
          </a:p>
          <a:p>
            <a:pPr lvl="2"/>
            <a:r>
              <a:rPr lang="de-DE" dirty="0"/>
              <a:t>Mediengestützter Vortrag (ca. 10 Min. / max. 12 Min.)</a:t>
            </a:r>
          </a:p>
          <a:p>
            <a:pPr lvl="2"/>
            <a:endParaRPr lang="de-DE" sz="500" dirty="0"/>
          </a:p>
          <a:p>
            <a:pPr lvl="2"/>
            <a:r>
              <a:rPr lang="de-DE" dirty="0"/>
              <a:t>Nachfragen durch Prüfer/in und Mitglieder der Prüfungskommission</a:t>
            </a:r>
          </a:p>
          <a:p>
            <a:pPr lvl="2"/>
            <a:endParaRPr lang="de-DE" sz="500" dirty="0"/>
          </a:p>
          <a:p>
            <a:pPr lvl="2"/>
            <a:r>
              <a:rPr lang="de-DE" dirty="0"/>
              <a:t>Bewertung bzw. Notenfindung anhand des Bewertungsbogens </a:t>
            </a:r>
          </a:p>
        </p:txBody>
      </p:sp>
    </p:spTree>
    <p:extLst>
      <p:ext uri="{BB962C8B-B14F-4D97-AF65-F5344CB8AC3E}">
        <p14:creationId xmlns:p14="http://schemas.microsoft.com/office/powerpoint/2010/main" val="2209470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>
                <a:solidFill>
                  <a:srgbClr val="C00000"/>
                </a:solidFill>
              </a:rPr>
              <a:t>Bewertungsbogen zur  Präsentationsprüfung</a:t>
            </a:r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4516" y="1600200"/>
            <a:ext cx="3509691" cy="4850350"/>
          </a:xfrm>
        </p:spPr>
      </p:pic>
    </p:spTree>
    <p:extLst>
      <p:ext uri="{BB962C8B-B14F-4D97-AF65-F5344CB8AC3E}">
        <p14:creationId xmlns:p14="http://schemas.microsoft.com/office/powerpoint/2010/main" val="162693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b="1" dirty="0">
                <a:solidFill>
                  <a:srgbClr val="C00000"/>
                </a:solidFill>
              </a:rPr>
              <a:t>Bewertung</a:t>
            </a:r>
            <a:r>
              <a:rPr lang="de-DE" sz="3900" b="1" dirty="0">
                <a:solidFill>
                  <a:srgbClr val="C00000"/>
                </a:solidFill>
              </a:rPr>
              <a:t> </a:t>
            </a:r>
            <a:br>
              <a:rPr lang="de-DE" sz="3900" b="1" dirty="0">
                <a:solidFill>
                  <a:srgbClr val="C00000"/>
                </a:solidFill>
              </a:rPr>
            </a:br>
            <a:r>
              <a:rPr lang="de-DE" sz="2800" b="1" dirty="0">
                <a:solidFill>
                  <a:srgbClr val="C00000"/>
                </a:solidFill>
              </a:rPr>
              <a:t>(Präsentationsprüfung und schriftliche Prüfungen)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560" y="1628800"/>
            <a:ext cx="8424936" cy="5112568"/>
          </a:xfrm>
        </p:spPr>
        <p:txBody>
          <a:bodyPr>
            <a:normAutofit fontScale="40000" lnSpcReduction="20000"/>
          </a:bodyPr>
          <a:lstStyle/>
          <a:p>
            <a:r>
              <a:rPr lang="de-DE" sz="4300" dirty="0"/>
              <a:t>§61 VOBGM		</a:t>
            </a:r>
          </a:p>
          <a:p>
            <a:pPr marL="0" indent="0">
              <a:buNone/>
            </a:pPr>
            <a:r>
              <a:rPr lang="de-DE" sz="4300" b="1" dirty="0"/>
              <a:t>      Bildung der Endnote in den Prüfungsfächern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sz="4300" dirty="0"/>
              <a:t>Doppelte Gewichtung der regulären Unterrichtsnote des Prüfungsfachs   </a:t>
            </a:r>
          </a:p>
          <a:p>
            <a:pPr marL="0" indent="0">
              <a:buNone/>
            </a:pPr>
            <a:r>
              <a:rPr lang="de-DE" sz="4300" dirty="0"/>
              <a:t>      im 2. Halbjahr der Jahrgangsstufe 10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sz="4300" dirty="0"/>
              <a:t>Einfache Gewichtung der Prüfungsnote</a:t>
            </a:r>
          </a:p>
          <a:p>
            <a:pPr>
              <a:buFont typeface="Courier New" panose="02070309020205020404" pitchFamily="49" charset="0"/>
              <a:buChar char="o"/>
            </a:pPr>
            <a:endParaRPr lang="de-DE" sz="43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sz="4300" b="1" dirty="0"/>
              <a:t>       Sonderfall für die Fächer Kunst und Arbeitslehre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sz="4300" dirty="0"/>
              <a:t>Bei Fächern, die im Jahrgang 10 nicht unterrichtet werden, wird die Endnote aus der zuletzt erteilten Zeugnisnote (Jg. 9) und der Prüfungsnote gebildet. </a:t>
            </a:r>
          </a:p>
          <a:p>
            <a:endParaRPr lang="de-DE" sz="4300" dirty="0"/>
          </a:p>
          <a:p>
            <a:pPr marL="0" indent="0">
              <a:buNone/>
            </a:pPr>
            <a:r>
              <a:rPr lang="de-DE" sz="4300" b="1" dirty="0"/>
              <a:t>      </a:t>
            </a:r>
            <a:r>
              <a:rPr lang="de-DE" sz="4300" b="1" dirty="0">
                <a:solidFill>
                  <a:srgbClr val="C00000"/>
                </a:solidFill>
              </a:rPr>
              <a:t>Beispiel: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sz="4300" dirty="0"/>
              <a:t>Biologienote aus dem Unterricht: </a:t>
            </a:r>
            <a:r>
              <a:rPr lang="de-DE" sz="4300" b="1" dirty="0"/>
              <a:t>2 (doppelte Gewichtung)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sz="4300" dirty="0"/>
              <a:t>Biologieprüfungsnote: </a:t>
            </a:r>
            <a:r>
              <a:rPr lang="de-DE" sz="4300" b="1" dirty="0"/>
              <a:t>4 (einfache Gewichtung)</a:t>
            </a:r>
          </a:p>
          <a:p>
            <a:pPr marL="0" indent="0">
              <a:buNone/>
            </a:pPr>
            <a:r>
              <a:rPr lang="de-DE" sz="4300" b="1" dirty="0"/>
              <a:t>       Berechnung: (2 + 2 + 4) = 8 </a:t>
            </a:r>
          </a:p>
          <a:p>
            <a:pPr marL="0" indent="0">
              <a:buNone/>
            </a:pPr>
            <a:r>
              <a:rPr lang="de-DE" sz="4300" b="1" dirty="0"/>
              <a:t>                                8 : 3 = 2,666 ≈ 3  </a:t>
            </a:r>
            <a:r>
              <a:rPr lang="de-DE" sz="4300" b="1" dirty="0">
                <a:sym typeface="Wingdings" panose="05000000000000000000" pitchFamily="2" charset="2"/>
              </a:rPr>
              <a:t> </a:t>
            </a:r>
            <a:r>
              <a:rPr lang="de-DE" sz="4300" b="1" dirty="0"/>
              <a:t>Note im Zeugnis: 3</a:t>
            </a:r>
          </a:p>
          <a:p>
            <a:pPr marL="0" indent="0">
              <a:buNone/>
            </a:pPr>
            <a:endParaRPr lang="de-DE" b="1" dirty="0"/>
          </a:p>
          <a:p>
            <a:pPr marL="0" indent="0">
              <a:buNone/>
            </a:pPr>
            <a:endParaRPr lang="de-DE" b="1" dirty="0"/>
          </a:p>
          <a:p>
            <a:pPr marL="0" indent="0" algn="ctr">
              <a:buNone/>
            </a:pPr>
            <a:r>
              <a:rPr lang="de-DE" sz="4500" b="1" dirty="0">
                <a:solidFill>
                  <a:srgbClr val="C00000"/>
                </a:solidFill>
              </a:rPr>
              <a:t>Alle Prüfungsnoten stehen im Abschlusszeugnis.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3444421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512</Words>
  <Application>Microsoft Office PowerPoint</Application>
  <PresentationFormat>Bildschirmpräsentation (4:3)</PresentationFormat>
  <Paragraphs>89</Paragraphs>
  <Slides>12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Arial</vt:lpstr>
      <vt:lpstr>Calibri</vt:lpstr>
      <vt:lpstr>Courier New</vt:lpstr>
      <vt:lpstr>Larissa</vt:lpstr>
      <vt:lpstr>Informationen zu den Abschlussprüfungen                                                   Copyright: https://dacosa.wordpress.com</vt:lpstr>
      <vt:lpstr>Themen</vt:lpstr>
      <vt:lpstr>Termine zu der Präsentationsprüfung</vt:lpstr>
      <vt:lpstr>Anmeldung zur Prüfung</vt:lpstr>
      <vt:lpstr>Präsentation auf Grundlage einer Hausarbeit</vt:lpstr>
      <vt:lpstr>Versicherung</vt:lpstr>
      <vt:lpstr>Präsentation auf Grundlage einer Hausarbeit</vt:lpstr>
      <vt:lpstr>Bewertungsbogen zur  Präsentationsprüfung</vt:lpstr>
      <vt:lpstr>Bewertung  (Präsentationsprüfung und schriftliche Prüfungen)</vt:lpstr>
      <vt:lpstr>Schriftliche Prüfungen </vt:lpstr>
      <vt:lpstr>Termine für den Übergang in die weiterführenden Schulen </vt:lpstr>
      <vt:lpstr>Vielen Dank für Ihre Aufmerksamkeit!</vt:lpstr>
    </vt:vector>
  </TitlesOfParts>
  <Company>Stadt Kassel - Magistrat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Informationen zu den Abschlussprüfungen</dc:title>
  <dc:creator>Koke, Steffen</dc:creator>
  <cp:lastModifiedBy>Koke, Steffen</cp:lastModifiedBy>
  <cp:revision>53</cp:revision>
  <dcterms:created xsi:type="dcterms:W3CDTF">2017-09-01T08:39:48Z</dcterms:created>
  <dcterms:modified xsi:type="dcterms:W3CDTF">2024-09-19T11:32:59Z</dcterms:modified>
</cp:coreProperties>
</file>