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59" r:id="rId6"/>
    <p:sldId id="267" r:id="rId7"/>
    <p:sldId id="260" r:id="rId8"/>
    <p:sldId id="266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18DDA-8792-407B-BC69-54CEB54B293A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582AF-B939-4274-B971-906D91255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2188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Attest und</a:t>
            </a:r>
            <a:r>
              <a:rPr lang="de-DE" baseline="0" dirty="0" smtClean="0"/>
              <a:t> Anruf bei Krankheit 29.11.18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582AF-B939-4274-B971-906D9125592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452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Ergebnisse stehen gesondert auf Zeugnis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582AF-B939-4274-B971-906D9125592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202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5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20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26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27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574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79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10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42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54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08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5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D878-71D2-48FA-9C4B-0707A09946E2}" type="datetimeFigureOut">
              <a:rPr lang="de-DE" smtClean="0"/>
              <a:t>08.09.2020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21157-D13C-4CBB-BB8A-B6C1C3DBBF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50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284984"/>
            <a:ext cx="7772400" cy="3168352"/>
          </a:xfrm>
        </p:spPr>
        <p:txBody>
          <a:bodyPr>
            <a:normAutofit/>
          </a:bodyPr>
          <a:lstStyle/>
          <a:p>
            <a:r>
              <a:rPr lang="de-DE" dirty="0" smtClean="0"/>
              <a:t>Informationen zu den Abschlussprüfungen</a:t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                                                 </a:t>
            </a:r>
            <a:r>
              <a:rPr lang="de-DE" sz="600" dirty="0" smtClean="0"/>
              <a:t>Copyright: https</a:t>
            </a:r>
            <a:r>
              <a:rPr lang="de-DE" sz="600" dirty="0"/>
              <a:t>://</a:t>
            </a:r>
            <a:r>
              <a:rPr lang="de-DE" sz="600" dirty="0" smtClean="0"/>
              <a:t>dacosa.wordpress.com</a:t>
            </a:r>
            <a:endParaRPr lang="de-DE" sz="1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776864" cy="1152128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Herzlich willkommen zu unserem Informationsabend:</a:t>
            </a:r>
          </a:p>
          <a:p>
            <a:endParaRPr lang="de-DE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4664"/>
            <a:ext cx="2638425" cy="10287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848" y="4005064"/>
            <a:ext cx="1632643" cy="1911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8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Schriftliche Prüfungen 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17.05. – 21.05.21     </a:t>
            </a:r>
            <a:r>
              <a:rPr lang="de-DE" dirty="0" smtClean="0"/>
              <a:t>Prüfungen</a:t>
            </a:r>
          </a:p>
          <a:p>
            <a:pPr marL="0" indent="0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r>
              <a:rPr lang="de-DE" b="1" dirty="0" smtClean="0"/>
              <a:t>14.06. </a:t>
            </a:r>
            <a:r>
              <a:rPr lang="de-DE" b="1" dirty="0"/>
              <a:t>– </a:t>
            </a:r>
            <a:r>
              <a:rPr lang="de-DE" b="1" dirty="0" smtClean="0"/>
              <a:t>16.06.21</a:t>
            </a:r>
            <a:r>
              <a:rPr lang="de-DE" dirty="0"/>
              <a:t> </a:t>
            </a:r>
            <a:r>
              <a:rPr lang="de-DE" dirty="0" smtClean="0"/>
              <a:t>    Nachholtermine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14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C00000"/>
                </a:solidFill>
              </a:rPr>
              <a:t>Termine für den Übergang in die weiterführenden Schulen</a:t>
            </a:r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3300" b="1" dirty="0" smtClean="0"/>
              <a:t>19.11.20</a:t>
            </a:r>
            <a:r>
              <a:rPr lang="de-DE" sz="3300" dirty="0" smtClean="0"/>
              <a:t>  Informationselternabend</a:t>
            </a:r>
          </a:p>
          <a:p>
            <a:r>
              <a:rPr lang="de-DE" sz="3300" b="1" dirty="0" smtClean="0"/>
              <a:t>13.11.20  </a:t>
            </a:r>
            <a:r>
              <a:rPr lang="de-DE" sz="3300" dirty="0" smtClean="0"/>
              <a:t>Elternsprechtag</a:t>
            </a:r>
          </a:p>
          <a:p>
            <a:pPr lvl="0"/>
            <a:r>
              <a:rPr lang="de-DE" sz="3300" b="1" dirty="0" smtClean="0">
                <a:solidFill>
                  <a:prstClr val="black"/>
                </a:solidFill>
              </a:rPr>
              <a:t>Ende Januar</a:t>
            </a:r>
            <a:r>
              <a:rPr lang="de-DE" sz="3300" dirty="0">
                <a:solidFill>
                  <a:prstClr val="black"/>
                </a:solidFill>
              </a:rPr>
              <a:t> </a:t>
            </a:r>
            <a:r>
              <a:rPr lang="de-DE" sz="3300" dirty="0" smtClean="0">
                <a:solidFill>
                  <a:prstClr val="black"/>
                </a:solidFill>
              </a:rPr>
              <a:t>Abgabe </a:t>
            </a:r>
            <a:r>
              <a:rPr lang="de-DE" sz="3300" dirty="0">
                <a:solidFill>
                  <a:prstClr val="black"/>
                </a:solidFill>
              </a:rPr>
              <a:t>der </a:t>
            </a:r>
            <a:r>
              <a:rPr lang="de-DE" sz="3300" dirty="0" smtClean="0">
                <a:solidFill>
                  <a:prstClr val="black"/>
                </a:solidFill>
              </a:rPr>
              <a:t>Anmeldungen</a:t>
            </a:r>
          </a:p>
          <a:p>
            <a:pPr marL="0" lvl="0" indent="0">
              <a:buNone/>
            </a:pPr>
            <a:endParaRPr lang="de-DE" sz="1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de-DE" sz="2800" dirty="0" smtClean="0"/>
              <a:t>Über die Anmeldungen für die weiterführenden Schulen werden Sie demnächst informiert. </a:t>
            </a:r>
          </a:p>
          <a:p>
            <a:pPr marL="0" indent="0">
              <a:buNone/>
            </a:pPr>
            <a:endParaRPr lang="de-DE" sz="1200" dirty="0" smtClean="0"/>
          </a:p>
          <a:p>
            <a:pPr marL="0" indent="0">
              <a:buNone/>
            </a:pPr>
            <a:r>
              <a:rPr lang="de-DE" sz="2800" dirty="0" smtClean="0"/>
              <a:t>Beachten Sie auch die Informationstage in den jeweiligen Schulen (Information durch KL, Internet bzw. Zeitung).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131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4509120"/>
            <a:ext cx="7772400" cy="1470025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Vielen Dank für </a:t>
            </a:r>
            <a:r>
              <a:rPr lang="de-DE" b="1" dirty="0" smtClean="0">
                <a:solidFill>
                  <a:srgbClr val="C00000"/>
                </a:solidFill>
              </a:rPr>
              <a:t>Ihre Aufmerksamkeit!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848872" cy="2664296"/>
          </a:xfrm>
        </p:spPr>
        <p:txBody>
          <a:bodyPr>
            <a:normAutofit fontScale="92500" lnSpcReduction="10000"/>
          </a:bodyPr>
          <a:lstStyle/>
          <a:p>
            <a:r>
              <a:rPr lang="de-DE" sz="4800" dirty="0" smtClean="0">
                <a:solidFill>
                  <a:schemeClr val="tx1"/>
                </a:solidFill>
                <a:latin typeface="+mj-lt"/>
              </a:rPr>
              <a:t>Wir wünschen </a:t>
            </a:r>
            <a:r>
              <a:rPr lang="de-DE" sz="4800" dirty="0">
                <a:solidFill>
                  <a:schemeClr val="tx1"/>
                </a:solidFill>
                <a:latin typeface="+mj-lt"/>
              </a:rPr>
              <a:t>Ihren Kindern und unseren Schülerinnen und Schülern viel Erfolg </a:t>
            </a:r>
            <a:r>
              <a:rPr lang="de-DE" sz="4800" dirty="0" smtClean="0">
                <a:solidFill>
                  <a:schemeClr val="tx1"/>
                </a:solidFill>
                <a:latin typeface="+mj-lt"/>
              </a:rPr>
              <a:t>im letzten Schuljahr.</a:t>
            </a:r>
            <a:endParaRPr lang="de-DE" sz="4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04664"/>
            <a:ext cx="263842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0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Themen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Termine	zu der Präsentationsprüfung</a:t>
            </a:r>
          </a:p>
          <a:p>
            <a:r>
              <a:rPr lang="de-DE" dirty="0" smtClean="0"/>
              <a:t>Präsentation auf Grundlage einer Hausarbeit</a:t>
            </a:r>
          </a:p>
          <a:p>
            <a:r>
              <a:rPr lang="de-DE" dirty="0" smtClean="0"/>
              <a:t>Bewertung </a:t>
            </a:r>
          </a:p>
          <a:p>
            <a:r>
              <a:rPr lang="de-DE" dirty="0" smtClean="0"/>
              <a:t>Schriftliche Prüfungen</a:t>
            </a:r>
          </a:p>
          <a:p>
            <a:r>
              <a:rPr lang="de-DE" dirty="0" smtClean="0"/>
              <a:t>Termine für den Übergang in die weiterführenden Schulen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81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C00000"/>
                </a:solidFill>
              </a:rPr>
              <a:t>Termine zu der Präsentationsprüfung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1" dirty="0" smtClean="0"/>
              <a:t>26./27.08.</a:t>
            </a:r>
            <a:r>
              <a:rPr lang="de-DE" sz="2800" dirty="0" smtClean="0"/>
              <a:t>	Information (zweistündig) in den Klassen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b="1" dirty="0" smtClean="0"/>
              <a:t>07.09.20</a:t>
            </a:r>
            <a:r>
              <a:rPr lang="de-DE" dirty="0" smtClean="0"/>
              <a:t>	Abgabe der Meldeliste (Fach + Prüfer/in)</a:t>
            </a:r>
            <a:endParaRPr lang="de-DE" dirty="0"/>
          </a:p>
          <a:p>
            <a:r>
              <a:rPr lang="de-DE" sz="2800" b="1" dirty="0" smtClean="0"/>
              <a:t>10.09.20</a:t>
            </a:r>
            <a:r>
              <a:rPr lang="de-DE" sz="2800" dirty="0" smtClean="0"/>
              <a:t>   Beratungstermine mit dem jeweiligen </a:t>
            </a:r>
            <a:r>
              <a:rPr lang="de-DE" sz="2800" b="1" dirty="0" smtClean="0"/>
              <a:t>15.09.20</a:t>
            </a:r>
            <a:r>
              <a:rPr lang="de-DE" sz="2800" dirty="0" smtClean="0"/>
              <a:t>	Prüfer/-in </a:t>
            </a:r>
          </a:p>
          <a:p>
            <a:r>
              <a:rPr lang="de-DE" sz="2800" b="1" dirty="0" smtClean="0"/>
              <a:t>18.09.20</a:t>
            </a:r>
            <a:r>
              <a:rPr lang="de-DE" sz="2800" dirty="0"/>
              <a:t>	</a:t>
            </a:r>
            <a:r>
              <a:rPr lang="de-DE" sz="2800" dirty="0" smtClean="0"/>
              <a:t>Abgabe der Anmeldung zur </a:t>
            </a:r>
            <a:r>
              <a:rPr lang="de-DE" sz="2800" dirty="0"/>
              <a:t>Prüfung</a:t>
            </a:r>
          </a:p>
          <a:p>
            <a:r>
              <a:rPr lang="de-DE" sz="2800" b="1" dirty="0" smtClean="0"/>
              <a:t>28.09.20</a:t>
            </a:r>
            <a:r>
              <a:rPr lang="de-DE" sz="2800" dirty="0" smtClean="0"/>
              <a:t>	Genehmigung der Prüfung</a:t>
            </a:r>
          </a:p>
          <a:p>
            <a:r>
              <a:rPr lang="de-DE" sz="2800" b="1" dirty="0" smtClean="0"/>
              <a:t>24.11.20</a:t>
            </a:r>
            <a:r>
              <a:rPr lang="de-DE" sz="2800" dirty="0" smtClean="0"/>
              <a:t>	Abgabe der Hausarbeiten um 7.55 Uhr</a:t>
            </a:r>
          </a:p>
          <a:p>
            <a:r>
              <a:rPr lang="de-DE" sz="2800" b="1" dirty="0" smtClean="0"/>
              <a:t>16.12.20</a:t>
            </a:r>
            <a:r>
              <a:rPr lang="de-DE" sz="2800" dirty="0" smtClean="0"/>
              <a:t>	Präsentationstage</a:t>
            </a:r>
            <a:br>
              <a:rPr lang="de-DE" sz="2800" dirty="0" smtClean="0"/>
            </a:br>
            <a:r>
              <a:rPr lang="de-DE" sz="2400" dirty="0" smtClean="0"/>
              <a:t>(17.12.19)</a:t>
            </a:r>
          </a:p>
        </p:txBody>
      </p:sp>
    </p:spTree>
    <p:extLst>
      <p:ext uri="{BB962C8B-B14F-4D97-AF65-F5344CB8AC3E}">
        <p14:creationId xmlns:p14="http://schemas.microsoft.com/office/powerpoint/2010/main" val="107329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>
                <a:solidFill>
                  <a:srgbClr val="C00000"/>
                </a:solidFill>
              </a:rPr>
              <a:t>Anmeldung zur </a:t>
            </a:r>
            <a:r>
              <a:rPr lang="de-DE" b="1" dirty="0" smtClean="0">
                <a:solidFill>
                  <a:srgbClr val="C00000"/>
                </a:solidFill>
              </a:rPr>
              <a:t>Prüfung</a:t>
            </a:r>
            <a:endParaRPr lang="de-DE" b="1" dirty="0">
              <a:solidFill>
                <a:srgbClr val="C00000"/>
              </a:solidFill>
            </a:endParaRP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893" y="1417638"/>
            <a:ext cx="4171971" cy="4708525"/>
          </a:xfrm>
        </p:spPr>
      </p:pic>
    </p:spTree>
    <p:extLst>
      <p:ext uri="{BB962C8B-B14F-4D97-AF65-F5344CB8AC3E}">
        <p14:creationId xmlns:p14="http://schemas.microsoft.com/office/powerpoint/2010/main" val="176397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C00000"/>
                </a:solidFill>
              </a:rPr>
              <a:t>Präsentation auf Grundlage einer Hausarbeit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Hausarbeit</a:t>
            </a:r>
          </a:p>
          <a:p>
            <a:pPr lvl="2"/>
            <a:r>
              <a:rPr lang="de-DE" dirty="0" smtClean="0"/>
              <a:t>Thema nach Wahl und Beratung durch Prüfer/in</a:t>
            </a:r>
          </a:p>
          <a:p>
            <a:pPr lvl="2"/>
            <a:r>
              <a:rPr lang="de-DE" dirty="0" smtClean="0"/>
              <a:t>Themenformulierung mit Problem- bzw. Fragestellung</a:t>
            </a:r>
          </a:p>
          <a:p>
            <a:pPr lvl="2"/>
            <a:r>
              <a:rPr lang="de-DE" dirty="0"/>
              <a:t>n</a:t>
            </a:r>
            <a:r>
              <a:rPr lang="de-DE" dirty="0" smtClean="0"/>
              <a:t>icht Deutsch, Englisch, </a:t>
            </a:r>
            <a:r>
              <a:rPr lang="de-DE" dirty="0"/>
              <a:t>M</a:t>
            </a:r>
            <a:r>
              <a:rPr lang="de-DE" dirty="0" smtClean="0"/>
              <a:t>athematik oder WPU</a:t>
            </a:r>
          </a:p>
          <a:p>
            <a:pPr lvl="2"/>
            <a:r>
              <a:rPr lang="de-DE" dirty="0" smtClean="0"/>
              <a:t>5-6 Seiten Text plus Anhang, Schriftgröße 12, Rand</a:t>
            </a:r>
          </a:p>
          <a:p>
            <a:pPr lvl="2"/>
            <a:r>
              <a:rPr lang="de-DE" dirty="0" smtClean="0"/>
              <a:t>Anhang: Deckblatt, Inhaltsverzeichnis, Abbildungen, Quellenangaben und Versicherung </a:t>
            </a:r>
          </a:p>
          <a:p>
            <a:pPr lvl="2"/>
            <a:r>
              <a:rPr lang="de-DE" dirty="0" smtClean="0"/>
              <a:t>3-fache Abgabe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577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Versicherung</a:t>
            </a:r>
            <a:endParaRPr lang="de-DE" b="1" dirty="0">
              <a:solidFill>
                <a:srgbClr val="C00000"/>
              </a:solidFill>
            </a:endParaRP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923" y="1600200"/>
            <a:ext cx="6822153" cy="4525963"/>
          </a:xfrm>
        </p:spPr>
      </p:pic>
    </p:spTree>
    <p:extLst>
      <p:ext uri="{BB962C8B-B14F-4D97-AF65-F5344CB8AC3E}">
        <p14:creationId xmlns:p14="http://schemas.microsoft.com/office/powerpoint/2010/main" val="423645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C00000"/>
                </a:solidFill>
              </a:rPr>
              <a:t>Präsentation auf Grundlage einer Hausarbeit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Präsentation</a:t>
            </a:r>
          </a:p>
          <a:p>
            <a:pPr lvl="2"/>
            <a:r>
              <a:rPr lang="de-DE" dirty="0" smtClean="0"/>
              <a:t>Mediengestützter Vortrag (ca. 10 Min. + 2 Min.)</a:t>
            </a:r>
          </a:p>
          <a:p>
            <a:pPr lvl="2"/>
            <a:r>
              <a:rPr lang="de-DE" dirty="0" smtClean="0"/>
              <a:t>Nachfragen durch Prüfer/in und Mitglieder der Prüfungskommission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947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rgbClr val="C00000"/>
                </a:solidFill>
              </a:rPr>
              <a:t>Bewertungsbogen zur  Präsentationsprüfung</a:t>
            </a:r>
            <a:endParaRPr lang="de-DE" b="1" dirty="0">
              <a:solidFill>
                <a:srgbClr val="C00000"/>
              </a:solidFill>
            </a:endParaRP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638" y="1600200"/>
            <a:ext cx="3830723" cy="4525963"/>
          </a:xfrm>
        </p:spPr>
      </p:pic>
    </p:spTree>
    <p:extLst>
      <p:ext uri="{BB962C8B-B14F-4D97-AF65-F5344CB8AC3E}">
        <p14:creationId xmlns:p14="http://schemas.microsoft.com/office/powerpoint/2010/main" val="16269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solidFill>
                  <a:srgbClr val="C00000"/>
                </a:solidFill>
              </a:rPr>
              <a:t>Bewertung</a:t>
            </a:r>
            <a:r>
              <a:rPr lang="de-DE" sz="3900" b="1" dirty="0" smtClean="0">
                <a:solidFill>
                  <a:srgbClr val="C00000"/>
                </a:solidFill>
              </a:rPr>
              <a:t> </a:t>
            </a:r>
            <a:br>
              <a:rPr lang="de-DE" sz="3900" b="1" dirty="0" smtClean="0">
                <a:solidFill>
                  <a:srgbClr val="C00000"/>
                </a:solidFill>
              </a:rPr>
            </a:br>
            <a:r>
              <a:rPr lang="de-DE" sz="2800" b="1" dirty="0" smtClean="0">
                <a:solidFill>
                  <a:srgbClr val="C00000"/>
                </a:solidFill>
              </a:rPr>
              <a:t>(Präsentationsprüfung und schriftliche Prüfungen)</a:t>
            </a:r>
            <a:endParaRPr lang="de-DE" sz="2800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 smtClean="0"/>
              <a:t>§61 VOBGM</a:t>
            </a:r>
          </a:p>
          <a:p>
            <a:pPr marL="0" indent="0">
              <a:buNone/>
            </a:pPr>
            <a:r>
              <a:rPr lang="de-DE" b="1" dirty="0" smtClean="0"/>
              <a:t>      Bildung der Endnote in den Prüfungsfächern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Doppelte Gewichtung der regulären Unterrichtsnote des Prüfungsfachs  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im 2. Halbjahr der Jahrgangsstufe 10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Einfache Gewichtung der Prüfungsnote</a:t>
            </a:r>
          </a:p>
          <a:p>
            <a:pPr>
              <a:buFont typeface="Courier New" panose="02070309020205020404" pitchFamily="49" charset="0"/>
              <a:buChar char="o"/>
            </a:pP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b="1" dirty="0" smtClean="0"/>
              <a:t>       Sonderfall für die Fächer Kunst und Arbeitslehre</a:t>
            </a:r>
            <a:endParaRPr lang="de-DE" b="1" dirty="0"/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Bei Fächern, die im Jahrgang 10 nicht unterrichtet werden, wird die Endnote aus der zuletzt erteilten Zeugnisnote (Jg. 9) und der Prüfungsnote gebildet. 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      </a:t>
            </a:r>
            <a:r>
              <a:rPr lang="de-DE" b="1" dirty="0" smtClean="0">
                <a:solidFill>
                  <a:srgbClr val="C00000"/>
                </a:solidFill>
              </a:rPr>
              <a:t>Beispiel: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Biologienote aus dem Unterricht: </a:t>
            </a:r>
            <a:r>
              <a:rPr lang="de-DE" b="1" dirty="0" smtClean="0"/>
              <a:t>2 (doppelte Gewichtung)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Biologieprüfungsnote: </a:t>
            </a:r>
            <a:r>
              <a:rPr lang="de-DE" b="1" dirty="0" smtClean="0"/>
              <a:t>4 (einfache Gewichtung)</a:t>
            </a:r>
          </a:p>
          <a:p>
            <a:pPr marL="0" indent="0">
              <a:buNone/>
            </a:pPr>
            <a:r>
              <a:rPr lang="de-DE" b="1" dirty="0" smtClean="0"/>
              <a:t>       Berechnung: (2 + 2 + 4) : 3 = 2,666 ≈ 3  </a:t>
            </a:r>
            <a:r>
              <a:rPr lang="de-DE" b="1" dirty="0" smtClean="0">
                <a:sym typeface="Wingdings" panose="05000000000000000000" pitchFamily="2" charset="2"/>
              </a:rPr>
              <a:t> </a:t>
            </a:r>
            <a:r>
              <a:rPr lang="de-DE" b="1" dirty="0" smtClean="0"/>
              <a:t>Note im Zeugnis: 3</a:t>
            </a:r>
          </a:p>
          <a:p>
            <a:pPr marL="0" indent="0">
              <a:buNone/>
            </a:pPr>
            <a:endParaRPr lang="de-DE" b="1" dirty="0"/>
          </a:p>
          <a:p>
            <a:pPr marL="0" indent="0" algn="ctr">
              <a:buNone/>
            </a:pPr>
            <a:r>
              <a:rPr lang="de-DE" sz="4500" b="1" dirty="0" smtClean="0">
                <a:solidFill>
                  <a:srgbClr val="C00000"/>
                </a:solidFill>
              </a:rPr>
              <a:t>Alle Prüfungsnoten stehen im Abschlusszeugnis.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444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</Words>
  <Application>Microsoft Office PowerPoint</Application>
  <PresentationFormat>Bildschirmpräsentation (4:3)</PresentationFormat>
  <Paragraphs>65</Paragraphs>
  <Slides>12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Larissa</vt:lpstr>
      <vt:lpstr>Informationen zu den Abschlussprüfungen                                                   Copyright: https://dacosa.wordpress.com</vt:lpstr>
      <vt:lpstr>Themen</vt:lpstr>
      <vt:lpstr>Termine zu der Präsentationsprüfung</vt:lpstr>
      <vt:lpstr>Anmeldung zur Prüfung</vt:lpstr>
      <vt:lpstr>Präsentation auf Grundlage einer Hausarbeit</vt:lpstr>
      <vt:lpstr>Versicherung</vt:lpstr>
      <vt:lpstr>Präsentation auf Grundlage einer Hausarbeit</vt:lpstr>
      <vt:lpstr>Bewertungsbogen zur  Präsentationsprüfung</vt:lpstr>
      <vt:lpstr>Bewertung  (Präsentationsprüfung und schriftliche Prüfungen)</vt:lpstr>
      <vt:lpstr>Schriftliche Prüfungen </vt:lpstr>
      <vt:lpstr>Termine für den Übergang in die weiterführenden Schulen </vt:lpstr>
      <vt:lpstr>Vielen Dank für Ihre Aufmerksamkeit!</vt:lpstr>
    </vt:vector>
  </TitlesOfParts>
  <Company>Stadt Kassel - Magistrat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Informationen zu den Abschlussprüfungen</dc:title>
  <dc:creator>Koke, Steffen</dc:creator>
  <cp:lastModifiedBy>Vollmar, Eva-Maria</cp:lastModifiedBy>
  <cp:revision>34</cp:revision>
  <dcterms:created xsi:type="dcterms:W3CDTF">2017-09-01T08:39:48Z</dcterms:created>
  <dcterms:modified xsi:type="dcterms:W3CDTF">2020-09-08T15:40:05Z</dcterms:modified>
</cp:coreProperties>
</file>