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5" r:id="rId10"/>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8" d="100"/>
          <a:sy n="78" d="100"/>
        </p:scale>
        <p:origin x="-1146"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C18DDA-8792-407B-BC69-54CEB54B293A}" type="datetimeFigureOut">
              <a:rPr lang="de-DE" smtClean="0"/>
              <a:t>20.10.2019</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5582AF-B939-4274-B971-906D91255926}" type="slidenum">
              <a:rPr lang="de-DE" smtClean="0"/>
              <a:t>‹Nr.›</a:t>
            </a:fld>
            <a:endParaRPr lang="de-DE"/>
          </a:p>
        </p:txBody>
      </p:sp>
    </p:spTree>
    <p:extLst>
      <p:ext uri="{BB962C8B-B14F-4D97-AF65-F5344CB8AC3E}">
        <p14:creationId xmlns:p14="http://schemas.microsoft.com/office/powerpoint/2010/main" val="42221881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Attest und</a:t>
            </a:r>
            <a:r>
              <a:rPr lang="de-DE" baseline="0" dirty="0" smtClean="0"/>
              <a:t> Anruf bei Krankheit 29.11.18</a:t>
            </a:r>
            <a:endParaRPr lang="de-DE" dirty="0"/>
          </a:p>
        </p:txBody>
      </p:sp>
      <p:sp>
        <p:nvSpPr>
          <p:cNvPr id="4" name="Foliennummernplatzhalter 3"/>
          <p:cNvSpPr>
            <a:spLocks noGrp="1"/>
          </p:cNvSpPr>
          <p:nvPr>
            <p:ph type="sldNum" sz="quarter" idx="10"/>
          </p:nvPr>
        </p:nvSpPr>
        <p:spPr/>
        <p:txBody>
          <a:bodyPr/>
          <a:lstStyle/>
          <a:p>
            <a:fld id="{015582AF-B939-4274-B971-906D91255926}" type="slidenum">
              <a:rPr lang="de-DE" smtClean="0"/>
              <a:t>3</a:t>
            </a:fld>
            <a:endParaRPr lang="de-DE"/>
          </a:p>
        </p:txBody>
      </p:sp>
    </p:spTree>
    <p:extLst>
      <p:ext uri="{BB962C8B-B14F-4D97-AF65-F5344CB8AC3E}">
        <p14:creationId xmlns:p14="http://schemas.microsoft.com/office/powerpoint/2010/main" val="35974525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Ergebnisse stehen gesondert auf Zeugnis</a:t>
            </a:r>
            <a:endParaRPr lang="de-DE" dirty="0"/>
          </a:p>
        </p:txBody>
      </p:sp>
      <p:sp>
        <p:nvSpPr>
          <p:cNvPr id="4" name="Foliennummernplatzhalter 3"/>
          <p:cNvSpPr>
            <a:spLocks noGrp="1"/>
          </p:cNvSpPr>
          <p:nvPr>
            <p:ph type="sldNum" sz="quarter" idx="10"/>
          </p:nvPr>
        </p:nvSpPr>
        <p:spPr/>
        <p:txBody>
          <a:bodyPr/>
          <a:lstStyle/>
          <a:p>
            <a:fld id="{015582AF-B939-4274-B971-906D91255926}" type="slidenum">
              <a:rPr lang="de-DE" smtClean="0"/>
              <a:t>7</a:t>
            </a:fld>
            <a:endParaRPr lang="de-DE"/>
          </a:p>
        </p:txBody>
      </p:sp>
    </p:spTree>
    <p:extLst>
      <p:ext uri="{BB962C8B-B14F-4D97-AF65-F5344CB8AC3E}">
        <p14:creationId xmlns:p14="http://schemas.microsoft.com/office/powerpoint/2010/main" val="6842028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E06BD878-71D2-48FA-9C4B-0707A09946E2}" type="datetimeFigureOut">
              <a:rPr lang="de-DE" smtClean="0"/>
              <a:t>20.10.2019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FD21157-D13C-4CBB-BB8A-B6C1C3DBBF5F}" type="slidenum">
              <a:rPr lang="de-DE" smtClean="0"/>
              <a:t>‹Nr.›</a:t>
            </a:fld>
            <a:endParaRPr lang="de-DE"/>
          </a:p>
        </p:txBody>
      </p:sp>
    </p:spTree>
    <p:extLst>
      <p:ext uri="{BB962C8B-B14F-4D97-AF65-F5344CB8AC3E}">
        <p14:creationId xmlns:p14="http://schemas.microsoft.com/office/powerpoint/2010/main" val="656552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E06BD878-71D2-48FA-9C4B-0707A09946E2}" type="datetimeFigureOut">
              <a:rPr lang="de-DE" smtClean="0"/>
              <a:t>20.10.2019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FD21157-D13C-4CBB-BB8A-B6C1C3DBBF5F}" type="slidenum">
              <a:rPr lang="de-DE" smtClean="0"/>
              <a:t>‹Nr.›</a:t>
            </a:fld>
            <a:endParaRPr lang="de-DE"/>
          </a:p>
        </p:txBody>
      </p:sp>
    </p:spTree>
    <p:extLst>
      <p:ext uri="{BB962C8B-B14F-4D97-AF65-F5344CB8AC3E}">
        <p14:creationId xmlns:p14="http://schemas.microsoft.com/office/powerpoint/2010/main" val="1379202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E06BD878-71D2-48FA-9C4B-0707A09946E2}" type="datetimeFigureOut">
              <a:rPr lang="de-DE" smtClean="0"/>
              <a:t>20.10.2019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FD21157-D13C-4CBB-BB8A-B6C1C3DBBF5F}" type="slidenum">
              <a:rPr lang="de-DE" smtClean="0"/>
              <a:t>‹Nr.›</a:t>
            </a:fld>
            <a:endParaRPr lang="de-DE"/>
          </a:p>
        </p:txBody>
      </p:sp>
    </p:spTree>
    <p:extLst>
      <p:ext uri="{BB962C8B-B14F-4D97-AF65-F5344CB8AC3E}">
        <p14:creationId xmlns:p14="http://schemas.microsoft.com/office/powerpoint/2010/main" val="1784262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E06BD878-71D2-48FA-9C4B-0707A09946E2}" type="datetimeFigureOut">
              <a:rPr lang="de-DE" smtClean="0"/>
              <a:t>20.10.2019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FD21157-D13C-4CBB-BB8A-B6C1C3DBBF5F}" type="slidenum">
              <a:rPr lang="de-DE" smtClean="0"/>
              <a:t>‹Nr.›</a:t>
            </a:fld>
            <a:endParaRPr lang="de-DE"/>
          </a:p>
        </p:txBody>
      </p:sp>
    </p:spTree>
    <p:extLst>
      <p:ext uri="{BB962C8B-B14F-4D97-AF65-F5344CB8AC3E}">
        <p14:creationId xmlns:p14="http://schemas.microsoft.com/office/powerpoint/2010/main" val="3336271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E06BD878-71D2-48FA-9C4B-0707A09946E2}" type="datetimeFigureOut">
              <a:rPr lang="de-DE" smtClean="0"/>
              <a:t>20.10.2019</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FD21157-D13C-4CBB-BB8A-B6C1C3DBBF5F}" type="slidenum">
              <a:rPr lang="de-DE" smtClean="0"/>
              <a:t>‹Nr.›</a:t>
            </a:fld>
            <a:endParaRPr lang="de-DE"/>
          </a:p>
        </p:txBody>
      </p:sp>
    </p:spTree>
    <p:extLst>
      <p:ext uri="{BB962C8B-B14F-4D97-AF65-F5344CB8AC3E}">
        <p14:creationId xmlns:p14="http://schemas.microsoft.com/office/powerpoint/2010/main" val="1665748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E06BD878-71D2-48FA-9C4B-0707A09946E2}" type="datetimeFigureOut">
              <a:rPr lang="de-DE" smtClean="0"/>
              <a:t>20.10.2019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2FD21157-D13C-4CBB-BB8A-B6C1C3DBBF5F}" type="slidenum">
              <a:rPr lang="de-DE" smtClean="0"/>
              <a:t>‹Nr.›</a:t>
            </a:fld>
            <a:endParaRPr lang="de-DE"/>
          </a:p>
        </p:txBody>
      </p:sp>
    </p:spTree>
    <p:extLst>
      <p:ext uri="{BB962C8B-B14F-4D97-AF65-F5344CB8AC3E}">
        <p14:creationId xmlns:p14="http://schemas.microsoft.com/office/powerpoint/2010/main" val="1484797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E06BD878-71D2-48FA-9C4B-0707A09946E2}" type="datetimeFigureOut">
              <a:rPr lang="de-DE" smtClean="0"/>
              <a:t>20.10.2019</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2FD21157-D13C-4CBB-BB8A-B6C1C3DBBF5F}" type="slidenum">
              <a:rPr lang="de-DE" smtClean="0"/>
              <a:t>‹Nr.›</a:t>
            </a:fld>
            <a:endParaRPr lang="de-DE"/>
          </a:p>
        </p:txBody>
      </p:sp>
    </p:spTree>
    <p:extLst>
      <p:ext uri="{BB962C8B-B14F-4D97-AF65-F5344CB8AC3E}">
        <p14:creationId xmlns:p14="http://schemas.microsoft.com/office/powerpoint/2010/main" val="3474108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E06BD878-71D2-48FA-9C4B-0707A09946E2}" type="datetimeFigureOut">
              <a:rPr lang="de-DE" smtClean="0"/>
              <a:t>20.10.2019</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2FD21157-D13C-4CBB-BB8A-B6C1C3DBBF5F}" type="slidenum">
              <a:rPr lang="de-DE" smtClean="0"/>
              <a:t>‹Nr.›</a:t>
            </a:fld>
            <a:endParaRPr lang="de-DE"/>
          </a:p>
        </p:txBody>
      </p:sp>
    </p:spTree>
    <p:extLst>
      <p:ext uri="{BB962C8B-B14F-4D97-AF65-F5344CB8AC3E}">
        <p14:creationId xmlns:p14="http://schemas.microsoft.com/office/powerpoint/2010/main" val="2943422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E06BD878-71D2-48FA-9C4B-0707A09946E2}" type="datetimeFigureOut">
              <a:rPr lang="de-DE" smtClean="0"/>
              <a:t>20.10.2019</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2FD21157-D13C-4CBB-BB8A-B6C1C3DBBF5F}" type="slidenum">
              <a:rPr lang="de-DE" smtClean="0"/>
              <a:t>‹Nr.›</a:t>
            </a:fld>
            <a:endParaRPr lang="de-DE"/>
          </a:p>
        </p:txBody>
      </p:sp>
    </p:spTree>
    <p:extLst>
      <p:ext uri="{BB962C8B-B14F-4D97-AF65-F5344CB8AC3E}">
        <p14:creationId xmlns:p14="http://schemas.microsoft.com/office/powerpoint/2010/main" val="12785418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E06BD878-71D2-48FA-9C4B-0707A09946E2}" type="datetimeFigureOut">
              <a:rPr lang="de-DE" smtClean="0"/>
              <a:t>20.10.2019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2FD21157-D13C-4CBB-BB8A-B6C1C3DBBF5F}" type="slidenum">
              <a:rPr lang="de-DE" smtClean="0"/>
              <a:t>‹Nr.›</a:t>
            </a:fld>
            <a:endParaRPr lang="de-DE"/>
          </a:p>
        </p:txBody>
      </p:sp>
    </p:spTree>
    <p:extLst>
      <p:ext uri="{BB962C8B-B14F-4D97-AF65-F5344CB8AC3E}">
        <p14:creationId xmlns:p14="http://schemas.microsoft.com/office/powerpoint/2010/main" val="1548084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E06BD878-71D2-48FA-9C4B-0707A09946E2}" type="datetimeFigureOut">
              <a:rPr lang="de-DE" smtClean="0"/>
              <a:t>20.10.2019</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2FD21157-D13C-4CBB-BB8A-B6C1C3DBBF5F}" type="slidenum">
              <a:rPr lang="de-DE" smtClean="0"/>
              <a:t>‹Nr.›</a:t>
            </a:fld>
            <a:endParaRPr lang="de-DE"/>
          </a:p>
        </p:txBody>
      </p:sp>
    </p:spTree>
    <p:extLst>
      <p:ext uri="{BB962C8B-B14F-4D97-AF65-F5344CB8AC3E}">
        <p14:creationId xmlns:p14="http://schemas.microsoft.com/office/powerpoint/2010/main" val="210759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6BD878-71D2-48FA-9C4B-0707A09946E2}" type="datetimeFigureOut">
              <a:rPr lang="de-DE" smtClean="0"/>
              <a:t>20.10.2019</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D21157-D13C-4CBB-BB8A-B6C1C3DBBF5F}" type="slidenum">
              <a:rPr lang="de-DE" smtClean="0"/>
              <a:t>‹Nr.›</a:t>
            </a:fld>
            <a:endParaRPr lang="de-DE"/>
          </a:p>
        </p:txBody>
      </p:sp>
    </p:spTree>
    <p:extLst>
      <p:ext uri="{BB962C8B-B14F-4D97-AF65-F5344CB8AC3E}">
        <p14:creationId xmlns:p14="http://schemas.microsoft.com/office/powerpoint/2010/main" val="16385042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3568" y="3284984"/>
            <a:ext cx="7772400" cy="3168352"/>
          </a:xfrm>
        </p:spPr>
        <p:txBody>
          <a:bodyPr>
            <a:normAutofit/>
          </a:bodyPr>
          <a:lstStyle/>
          <a:p>
            <a:r>
              <a:rPr lang="de-DE" dirty="0" smtClean="0"/>
              <a:t>Informationen zu den Abschlussprüfungen</a:t>
            </a:r>
            <a:br>
              <a:rPr lang="de-DE" dirty="0" smtClean="0"/>
            </a:br>
            <a:r>
              <a:rPr lang="de-DE" dirty="0"/>
              <a:t> </a:t>
            </a:r>
            <a:br>
              <a:rPr lang="de-DE" dirty="0"/>
            </a:br>
            <a:r>
              <a:rPr lang="de-DE" dirty="0" smtClean="0"/>
              <a:t>                                                 </a:t>
            </a:r>
            <a:r>
              <a:rPr lang="de-DE" sz="600" dirty="0" smtClean="0"/>
              <a:t>Copyright: https</a:t>
            </a:r>
            <a:r>
              <a:rPr lang="de-DE" sz="600" dirty="0"/>
              <a:t>://</a:t>
            </a:r>
            <a:r>
              <a:rPr lang="de-DE" sz="600" dirty="0" smtClean="0"/>
              <a:t>dacosa.wordpress.com</a:t>
            </a:r>
            <a:endParaRPr lang="de-DE" sz="1000" dirty="0"/>
          </a:p>
        </p:txBody>
      </p:sp>
      <p:sp>
        <p:nvSpPr>
          <p:cNvPr id="3" name="Untertitel 2"/>
          <p:cNvSpPr>
            <a:spLocks noGrp="1"/>
          </p:cNvSpPr>
          <p:nvPr>
            <p:ph type="subTitle" idx="1"/>
          </p:nvPr>
        </p:nvSpPr>
        <p:spPr>
          <a:xfrm>
            <a:off x="683568" y="2060848"/>
            <a:ext cx="7776864" cy="1152128"/>
          </a:xfrm>
        </p:spPr>
        <p:txBody>
          <a:bodyPr>
            <a:normAutofit/>
          </a:bodyPr>
          <a:lstStyle/>
          <a:p>
            <a:r>
              <a:rPr lang="de-DE" dirty="0" smtClean="0">
                <a:solidFill>
                  <a:srgbClr val="C00000"/>
                </a:solidFill>
                <a:latin typeface="+mj-lt"/>
              </a:rPr>
              <a:t>Herzlich willkommen zu unserem Informationsabend:</a:t>
            </a:r>
            <a:endParaRPr lang="de-DE" dirty="0">
              <a:solidFill>
                <a:srgbClr val="C00000"/>
              </a:solidFill>
              <a:latin typeface="+mj-lt"/>
            </a:endParaRPr>
          </a:p>
        </p:txBody>
      </p:sp>
      <p:pic>
        <p:nvPicPr>
          <p:cNvPr id="4" name="Grafi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28184" y="404664"/>
            <a:ext cx="2638425" cy="1028700"/>
          </a:xfrm>
          <a:prstGeom prst="rect">
            <a:avLst/>
          </a:prstGeom>
        </p:spPr>
      </p:pic>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19848" y="4005064"/>
            <a:ext cx="1632643" cy="19118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248398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Themen</a:t>
            </a:r>
            <a:endParaRPr lang="de-DE" b="1" dirty="0"/>
          </a:p>
        </p:txBody>
      </p:sp>
      <p:sp>
        <p:nvSpPr>
          <p:cNvPr id="3" name="Inhaltsplatzhalter 2"/>
          <p:cNvSpPr>
            <a:spLocks noGrp="1"/>
          </p:cNvSpPr>
          <p:nvPr>
            <p:ph idx="1"/>
          </p:nvPr>
        </p:nvSpPr>
        <p:spPr/>
        <p:txBody>
          <a:bodyPr/>
          <a:lstStyle/>
          <a:p>
            <a:r>
              <a:rPr lang="de-DE" dirty="0" smtClean="0"/>
              <a:t>Termine	zu der Prüfung</a:t>
            </a:r>
          </a:p>
          <a:p>
            <a:r>
              <a:rPr lang="de-DE" dirty="0" smtClean="0"/>
              <a:t>Präsentation auf Grundlage einer Hausarbeit</a:t>
            </a:r>
          </a:p>
          <a:p>
            <a:r>
              <a:rPr lang="de-DE" dirty="0" smtClean="0"/>
              <a:t>Bewertung </a:t>
            </a:r>
          </a:p>
          <a:p>
            <a:r>
              <a:rPr lang="de-DE" dirty="0" smtClean="0"/>
              <a:t>Schriftliche Prüfungen</a:t>
            </a:r>
          </a:p>
          <a:p>
            <a:r>
              <a:rPr lang="de-DE" dirty="0" smtClean="0"/>
              <a:t>Termine für den Übergang in die weiterführenden Schulen	</a:t>
            </a:r>
            <a:endParaRPr lang="de-DE" dirty="0"/>
          </a:p>
        </p:txBody>
      </p:sp>
    </p:spTree>
    <p:extLst>
      <p:ext uri="{BB962C8B-B14F-4D97-AF65-F5344CB8AC3E}">
        <p14:creationId xmlns:p14="http://schemas.microsoft.com/office/powerpoint/2010/main" val="3538108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Termine der Prüfung</a:t>
            </a:r>
            <a:endParaRPr lang="de-DE" b="1" dirty="0"/>
          </a:p>
        </p:txBody>
      </p:sp>
      <p:sp>
        <p:nvSpPr>
          <p:cNvPr id="3" name="Inhaltsplatzhalter 2"/>
          <p:cNvSpPr>
            <a:spLocks noGrp="1"/>
          </p:cNvSpPr>
          <p:nvPr>
            <p:ph idx="1"/>
          </p:nvPr>
        </p:nvSpPr>
        <p:spPr/>
        <p:txBody>
          <a:bodyPr>
            <a:normAutofit/>
          </a:bodyPr>
          <a:lstStyle/>
          <a:p>
            <a:r>
              <a:rPr lang="de-DE" sz="2400" b="1" dirty="0" smtClean="0"/>
              <a:t>21./22.08.</a:t>
            </a:r>
            <a:r>
              <a:rPr lang="de-DE" sz="2800" dirty="0" smtClean="0"/>
              <a:t>	Information (zweistündig) in den Klassen</a:t>
            </a:r>
          </a:p>
          <a:p>
            <a:pPr marL="342900" lvl="1" indent="-342900">
              <a:buFont typeface="Arial" panose="020B0604020202020204" pitchFamily="34" charset="0"/>
              <a:buChar char="•"/>
            </a:pPr>
            <a:r>
              <a:rPr lang="de-DE" b="1" dirty="0" smtClean="0"/>
              <a:t>02.09.19</a:t>
            </a:r>
            <a:r>
              <a:rPr lang="de-DE" dirty="0" smtClean="0"/>
              <a:t>	Abgabe der Meldeliste (Fach + Prüfer/in)</a:t>
            </a:r>
            <a:endParaRPr lang="de-DE" dirty="0"/>
          </a:p>
          <a:p>
            <a:r>
              <a:rPr lang="de-DE" sz="2800" b="1" dirty="0" smtClean="0"/>
              <a:t>05.09.19</a:t>
            </a:r>
            <a:r>
              <a:rPr lang="de-DE" sz="2800" dirty="0" smtClean="0"/>
              <a:t>   Beratungstermine mit dem jeweiligen </a:t>
            </a:r>
            <a:r>
              <a:rPr lang="de-DE" sz="2800" b="1" dirty="0" smtClean="0"/>
              <a:t>10.09.19</a:t>
            </a:r>
            <a:r>
              <a:rPr lang="de-DE" sz="2800" dirty="0" smtClean="0"/>
              <a:t>	Prüfer/-in </a:t>
            </a:r>
          </a:p>
          <a:p>
            <a:r>
              <a:rPr lang="de-DE" sz="2800" b="1" dirty="0" smtClean="0"/>
              <a:t>13.09.19</a:t>
            </a:r>
            <a:r>
              <a:rPr lang="de-DE" sz="2800" dirty="0"/>
              <a:t>	</a:t>
            </a:r>
            <a:r>
              <a:rPr lang="de-DE" sz="2800" dirty="0" smtClean="0"/>
              <a:t>Abgabe der Anmeldung zur </a:t>
            </a:r>
            <a:r>
              <a:rPr lang="de-DE" sz="2800" dirty="0"/>
              <a:t>Prüfung</a:t>
            </a:r>
          </a:p>
          <a:p>
            <a:r>
              <a:rPr lang="de-DE" sz="2800" b="1" dirty="0" smtClean="0"/>
              <a:t>23.09.19</a:t>
            </a:r>
            <a:r>
              <a:rPr lang="de-DE" sz="2800" dirty="0" smtClean="0"/>
              <a:t>	Genehmigung der Prüfung</a:t>
            </a:r>
          </a:p>
          <a:p>
            <a:r>
              <a:rPr lang="de-DE" sz="2800" b="1" dirty="0" smtClean="0"/>
              <a:t>26.11.19</a:t>
            </a:r>
            <a:r>
              <a:rPr lang="de-DE" sz="2800" dirty="0" smtClean="0"/>
              <a:t>	Abgabe der Hausarbeiten um 7.55 Uhr</a:t>
            </a:r>
          </a:p>
          <a:p>
            <a:r>
              <a:rPr lang="de-DE" sz="2800" b="1" dirty="0" smtClean="0"/>
              <a:t>18.12.19</a:t>
            </a:r>
            <a:r>
              <a:rPr lang="de-DE" sz="2800" dirty="0" smtClean="0"/>
              <a:t>	Präsentationstage</a:t>
            </a:r>
            <a:br>
              <a:rPr lang="de-DE" sz="2800" dirty="0" smtClean="0"/>
            </a:br>
            <a:r>
              <a:rPr lang="de-DE" sz="2400" dirty="0" smtClean="0"/>
              <a:t>(19.12.19)</a:t>
            </a:r>
          </a:p>
        </p:txBody>
      </p:sp>
    </p:spTree>
    <p:extLst>
      <p:ext uri="{BB962C8B-B14F-4D97-AF65-F5344CB8AC3E}">
        <p14:creationId xmlns:p14="http://schemas.microsoft.com/office/powerpoint/2010/main" val="10732983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Präsentation auf Grundlage einer Hausarbeit</a:t>
            </a:r>
            <a:endParaRPr lang="de-DE" b="1" dirty="0"/>
          </a:p>
        </p:txBody>
      </p:sp>
      <p:sp>
        <p:nvSpPr>
          <p:cNvPr id="3" name="Inhaltsplatzhalter 2"/>
          <p:cNvSpPr>
            <a:spLocks noGrp="1"/>
          </p:cNvSpPr>
          <p:nvPr>
            <p:ph idx="1"/>
          </p:nvPr>
        </p:nvSpPr>
        <p:spPr/>
        <p:txBody>
          <a:bodyPr/>
          <a:lstStyle/>
          <a:p>
            <a:r>
              <a:rPr lang="de-DE" dirty="0" smtClean="0"/>
              <a:t>Hausarbeit</a:t>
            </a:r>
          </a:p>
          <a:p>
            <a:pPr lvl="2"/>
            <a:r>
              <a:rPr lang="de-DE" dirty="0" smtClean="0"/>
              <a:t>Thema nach Wahl und Beratung durch Prüfer</a:t>
            </a:r>
          </a:p>
          <a:p>
            <a:pPr lvl="2"/>
            <a:r>
              <a:rPr lang="de-DE" dirty="0" smtClean="0"/>
              <a:t>Themenformulierung mit Problem- bzw. Fragestellung</a:t>
            </a:r>
          </a:p>
          <a:p>
            <a:pPr lvl="2"/>
            <a:r>
              <a:rPr lang="de-DE" dirty="0"/>
              <a:t>n</a:t>
            </a:r>
            <a:r>
              <a:rPr lang="de-DE" dirty="0" smtClean="0"/>
              <a:t>icht Deutsch, Englisch, </a:t>
            </a:r>
            <a:r>
              <a:rPr lang="de-DE" dirty="0"/>
              <a:t>M</a:t>
            </a:r>
            <a:r>
              <a:rPr lang="de-DE" dirty="0" smtClean="0"/>
              <a:t>athematik oder WPU</a:t>
            </a:r>
          </a:p>
          <a:p>
            <a:pPr lvl="2"/>
            <a:r>
              <a:rPr lang="de-DE" dirty="0" smtClean="0"/>
              <a:t>5-6 Seiten Text plus Anhang, Schriftgröße 12, Rand</a:t>
            </a:r>
          </a:p>
          <a:p>
            <a:pPr lvl="2"/>
            <a:r>
              <a:rPr lang="de-DE" dirty="0" smtClean="0"/>
              <a:t>zusätzlich Deckblatt, Inhaltsverzeichnis, Abbildungen, Quellenangaben und Versicherung </a:t>
            </a:r>
          </a:p>
          <a:p>
            <a:pPr lvl="2"/>
            <a:r>
              <a:rPr lang="de-DE" dirty="0" smtClean="0"/>
              <a:t>3fache Abgabe</a:t>
            </a:r>
            <a:endParaRPr lang="de-DE" dirty="0"/>
          </a:p>
        </p:txBody>
      </p:sp>
    </p:spTree>
    <p:extLst>
      <p:ext uri="{BB962C8B-B14F-4D97-AF65-F5344CB8AC3E}">
        <p14:creationId xmlns:p14="http://schemas.microsoft.com/office/powerpoint/2010/main" val="29957720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Präsentation auf Grundlage einer Hausarbeit</a:t>
            </a:r>
            <a:endParaRPr lang="de-DE" b="1" dirty="0"/>
          </a:p>
        </p:txBody>
      </p:sp>
      <p:sp>
        <p:nvSpPr>
          <p:cNvPr id="3" name="Inhaltsplatzhalter 2"/>
          <p:cNvSpPr>
            <a:spLocks noGrp="1"/>
          </p:cNvSpPr>
          <p:nvPr>
            <p:ph idx="1"/>
          </p:nvPr>
        </p:nvSpPr>
        <p:spPr/>
        <p:txBody>
          <a:bodyPr/>
          <a:lstStyle/>
          <a:p>
            <a:r>
              <a:rPr lang="de-DE" dirty="0" smtClean="0"/>
              <a:t>Präsentation</a:t>
            </a:r>
          </a:p>
          <a:p>
            <a:pPr lvl="2"/>
            <a:r>
              <a:rPr lang="de-DE" dirty="0" smtClean="0"/>
              <a:t>Mediengestützter Vortrag (ca. 10 Min +2 Min)</a:t>
            </a:r>
          </a:p>
          <a:p>
            <a:pPr lvl="2"/>
            <a:r>
              <a:rPr lang="de-DE" dirty="0" smtClean="0"/>
              <a:t>Nachfragen durch Prüfer und Mitglieder der Prüfungskommission </a:t>
            </a:r>
            <a:endParaRPr lang="de-DE" dirty="0"/>
          </a:p>
        </p:txBody>
      </p:sp>
    </p:spTree>
    <p:extLst>
      <p:ext uri="{BB962C8B-B14F-4D97-AF65-F5344CB8AC3E}">
        <p14:creationId xmlns:p14="http://schemas.microsoft.com/office/powerpoint/2010/main" val="22094704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	</a:t>
            </a:r>
            <a:r>
              <a:rPr lang="de-DE" b="1" dirty="0" smtClean="0"/>
              <a:t>Bewertung (Hausarbeit und schriftliche Prüfungen)</a:t>
            </a:r>
            <a:endParaRPr lang="de-DE" b="1" dirty="0"/>
          </a:p>
        </p:txBody>
      </p:sp>
      <p:sp>
        <p:nvSpPr>
          <p:cNvPr id="3" name="Inhaltsplatzhalter 2"/>
          <p:cNvSpPr>
            <a:spLocks noGrp="1"/>
          </p:cNvSpPr>
          <p:nvPr>
            <p:ph idx="1"/>
          </p:nvPr>
        </p:nvSpPr>
        <p:spPr/>
        <p:txBody>
          <a:bodyPr>
            <a:normAutofit fontScale="70000" lnSpcReduction="20000"/>
          </a:bodyPr>
          <a:lstStyle/>
          <a:p>
            <a:r>
              <a:rPr lang="de-DE" dirty="0" smtClean="0"/>
              <a:t>§61 VOBGM</a:t>
            </a:r>
          </a:p>
          <a:p>
            <a:r>
              <a:rPr lang="de-DE" dirty="0" smtClean="0"/>
              <a:t>Die Endnote in den Prüfungsfächern wird aus der Note des jeweiligen Fachs am Ende der Jahrgangsstufe 10 und der Prüfungsleistung gerundet auf ganze Noten gebildet, wobei die am Ende der Jahrgangsstufe 10 </a:t>
            </a:r>
            <a:r>
              <a:rPr lang="de-DE" b="1" dirty="0" smtClean="0"/>
              <a:t>erteilte Note des jeweiligen Fachs doppelt gewichtet </a:t>
            </a:r>
            <a:r>
              <a:rPr lang="de-DE" dirty="0" smtClean="0"/>
              <a:t>wird. In dem Fall, in dem das Fach der Präsentation auf Grundlage einer Hausarbeit nach § 53 in der Abschlussklasse nicht unterrichtet wurde, wird die Endnote aus der zuletzt erteilten Zeugnisnote und der Prüfungsleistung entsprechend gebildet ( Sonderfall Kunst / AL).</a:t>
            </a:r>
          </a:p>
          <a:p>
            <a:pPr marL="0" indent="0">
              <a:buNone/>
            </a:pPr>
            <a:endParaRPr lang="de-DE" dirty="0" smtClean="0"/>
          </a:p>
          <a:p>
            <a:r>
              <a:rPr lang="de-DE" b="1" dirty="0" smtClean="0"/>
              <a:t>Beispiel:</a:t>
            </a:r>
          </a:p>
          <a:p>
            <a:pPr marL="0" indent="0">
              <a:buNone/>
            </a:pPr>
            <a:r>
              <a:rPr lang="de-DE" b="1" dirty="0" smtClean="0"/>
              <a:t>	Biologienote: 2 (zweifach), Biologieprüfungsnote: 4 (einfach)</a:t>
            </a:r>
          </a:p>
          <a:p>
            <a:pPr marL="0" indent="0">
              <a:buNone/>
            </a:pPr>
            <a:r>
              <a:rPr lang="de-DE" b="1" dirty="0" smtClean="0"/>
              <a:t>	Berechnung: (2 + 2 + 4) : 3 = 2,666 ≈ 3  </a:t>
            </a:r>
            <a:r>
              <a:rPr lang="de-DE" b="1" dirty="0" smtClean="0">
                <a:sym typeface="Wingdings" panose="05000000000000000000" pitchFamily="2" charset="2"/>
              </a:rPr>
              <a:t> </a:t>
            </a:r>
            <a:r>
              <a:rPr lang="de-DE" b="1" dirty="0" smtClean="0"/>
              <a:t>Note im Zeugnis: 3</a:t>
            </a:r>
          </a:p>
          <a:p>
            <a:endParaRPr lang="de-DE" dirty="0"/>
          </a:p>
        </p:txBody>
      </p:sp>
    </p:spTree>
    <p:extLst>
      <p:ext uri="{BB962C8B-B14F-4D97-AF65-F5344CB8AC3E}">
        <p14:creationId xmlns:p14="http://schemas.microsoft.com/office/powerpoint/2010/main" val="35344442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Schriftliche Prüfungen </a:t>
            </a:r>
            <a:endParaRPr lang="de-DE" b="1" dirty="0"/>
          </a:p>
        </p:txBody>
      </p:sp>
      <p:sp>
        <p:nvSpPr>
          <p:cNvPr id="3" name="Inhaltsplatzhalter 2"/>
          <p:cNvSpPr>
            <a:spLocks noGrp="1"/>
          </p:cNvSpPr>
          <p:nvPr>
            <p:ph idx="1"/>
          </p:nvPr>
        </p:nvSpPr>
        <p:spPr/>
        <p:txBody>
          <a:bodyPr/>
          <a:lstStyle/>
          <a:p>
            <a:r>
              <a:rPr lang="de-DE" b="1" dirty="0" smtClean="0"/>
              <a:t>11.05. – 15.05.20     Prüfungen</a:t>
            </a:r>
            <a:endParaRPr lang="de-DE" dirty="0" smtClean="0"/>
          </a:p>
          <a:p>
            <a:pPr marL="0" indent="0">
              <a:buNone/>
            </a:pPr>
            <a:endParaRPr lang="de-DE" dirty="0" smtClean="0"/>
          </a:p>
          <a:p>
            <a:r>
              <a:rPr lang="de-DE" b="1" dirty="0" smtClean="0"/>
              <a:t>03.-05.06.20</a:t>
            </a:r>
            <a:r>
              <a:rPr lang="de-DE" dirty="0" smtClean="0"/>
              <a:t>		Nachholtermine </a:t>
            </a:r>
            <a:endParaRPr lang="de-DE" dirty="0"/>
          </a:p>
        </p:txBody>
      </p:sp>
    </p:spTree>
    <p:extLst>
      <p:ext uri="{BB962C8B-B14F-4D97-AF65-F5344CB8AC3E}">
        <p14:creationId xmlns:p14="http://schemas.microsoft.com/office/powerpoint/2010/main" val="20114790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smtClean="0"/>
              <a:t>Termine für den Übergang in die weiterführenden Schulen</a:t>
            </a:r>
            <a:r>
              <a:rPr lang="de-DE" dirty="0" smtClean="0"/>
              <a:t>	</a:t>
            </a:r>
            <a:endParaRPr lang="de-DE" dirty="0"/>
          </a:p>
        </p:txBody>
      </p:sp>
      <p:sp>
        <p:nvSpPr>
          <p:cNvPr id="3" name="Inhaltsplatzhalter 2"/>
          <p:cNvSpPr>
            <a:spLocks noGrp="1"/>
          </p:cNvSpPr>
          <p:nvPr>
            <p:ph idx="1"/>
          </p:nvPr>
        </p:nvSpPr>
        <p:spPr/>
        <p:txBody>
          <a:bodyPr>
            <a:normAutofit fontScale="92500" lnSpcReduction="10000"/>
          </a:bodyPr>
          <a:lstStyle/>
          <a:p>
            <a:r>
              <a:rPr lang="de-DE" sz="3300" b="1" dirty="0" smtClean="0"/>
              <a:t>21.11.19</a:t>
            </a:r>
            <a:r>
              <a:rPr lang="de-DE" sz="3300" dirty="0" smtClean="0"/>
              <a:t>  Informationselternabend (19:00h) </a:t>
            </a:r>
          </a:p>
          <a:p>
            <a:r>
              <a:rPr lang="de-DE" sz="3300" b="1" dirty="0" smtClean="0"/>
              <a:t>08.11.19	</a:t>
            </a:r>
            <a:r>
              <a:rPr lang="de-DE" sz="3300" dirty="0" smtClean="0"/>
              <a:t> Elternsprechtag</a:t>
            </a:r>
          </a:p>
          <a:p>
            <a:pPr lvl="0"/>
            <a:r>
              <a:rPr lang="de-DE" sz="3400" b="1" dirty="0">
                <a:solidFill>
                  <a:prstClr val="black"/>
                </a:solidFill>
              </a:rPr>
              <a:t>29.11.19  </a:t>
            </a:r>
            <a:r>
              <a:rPr lang="de-DE" sz="3400" dirty="0">
                <a:solidFill>
                  <a:prstClr val="black"/>
                </a:solidFill>
              </a:rPr>
              <a:t>„Schüler informieren Schüler</a:t>
            </a:r>
            <a:r>
              <a:rPr lang="de-DE" sz="3400" dirty="0" smtClean="0">
                <a:solidFill>
                  <a:prstClr val="black"/>
                </a:solidFill>
              </a:rPr>
              <a:t>“</a:t>
            </a:r>
            <a:endParaRPr lang="de-DE" sz="3300" dirty="0" smtClean="0"/>
          </a:p>
          <a:p>
            <a:pPr lvl="0"/>
            <a:r>
              <a:rPr lang="de-DE" sz="3300" b="1" dirty="0" smtClean="0">
                <a:solidFill>
                  <a:prstClr val="black"/>
                </a:solidFill>
              </a:rPr>
              <a:t>Ende Januar</a:t>
            </a:r>
            <a:r>
              <a:rPr lang="de-DE" sz="3300" dirty="0">
                <a:solidFill>
                  <a:prstClr val="black"/>
                </a:solidFill>
              </a:rPr>
              <a:t> </a:t>
            </a:r>
            <a:r>
              <a:rPr lang="de-DE" sz="3300" dirty="0" smtClean="0">
                <a:solidFill>
                  <a:prstClr val="black"/>
                </a:solidFill>
              </a:rPr>
              <a:t> Abgabe </a:t>
            </a:r>
            <a:r>
              <a:rPr lang="de-DE" sz="3300" dirty="0">
                <a:solidFill>
                  <a:prstClr val="black"/>
                </a:solidFill>
              </a:rPr>
              <a:t>der Anmeldungen</a:t>
            </a:r>
          </a:p>
          <a:p>
            <a:pPr marL="0" indent="0">
              <a:buNone/>
            </a:pPr>
            <a:r>
              <a:rPr lang="de-DE" dirty="0" smtClean="0"/>
              <a:t>Über die Anmeldungen bei weiterführenden Schulen werden sie demnächst informiert. </a:t>
            </a:r>
          </a:p>
          <a:p>
            <a:pPr marL="0" indent="0">
              <a:buNone/>
            </a:pPr>
            <a:r>
              <a:rPr lang="de-DE" dirty="0" smtClean="0"/>
              <a:t>Beachten Sie auch die Informationstage in den jeweiligen Schulen (Information durch KL, Internet bzw. Zeitung).</a:t>
            </a:r>
            <a:endParaRPr lang="de-DE" dirty="0"/>
          </a:p>
        </p:txBody>
      </p:sp>
    </p:spTree>
    <p:extLst>
      <p:ext uri="{BB962C8B-B14F-4D97-AF65-F5344CB8AC3E}">
        <p14:creationId xmlns:p14="http://schemas.microsoft.com/office/powerpoint/2010/main" val="23131421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3568" y="4509120"/>
            <a:ext cx="7772400" cy="1470025"/>
          </a:xfrm>
        </p:spPr>
        <p:txBody>
          <a:bodyPr>
            <a:normAutofit/>
          </a:bodyPr>
          <a:lstStyle/>
          <a:p>
            <a:r>
              <a:rPr lang="de-DE" dirty="0">
                <a:solidFill>
                  <a:srgbClr val="C00000"/>
                </a:solidFill>
              </a:rPr>
              <a:t>Vielen Dank für Ihre/Eure </a:t>
            </a:r>
            <a:r>
              <a:rPr lang="de-DE" dirty="0" smtClean="0">
                <a:solidFill>
                  <a:srgbClr val="C00000"/>
                </a:solidFill>
              </a:rPr>
              <a:t>Aufmerksamkeit!</a:t>
            </a:r>
            <a:endParaRPr lang="de-DE" dirty="0"/>
          </a:p>
        </p:txBody>
      </p:sp>
      <p:sp>
        <p:nvSpPr>
          <p:cNvPr id="3" name="Untertitel 2"/>
          <p:cNvSpPr>
            <a:spLocks noGrp="1"/>
          </p:cNvSpPr>
          <p:nvPr>
            <p:ph type="subTitle" idx="1"/>
          </p:nvPr>
        </p:nvSpPr>
        <p:spPr>
          <a:xfrm>
            <a:off x="683568" y="1916832"/>
            <a:ext cx="7848872" cy="2664296"/>
          </a:xfrm>
        </p:spPr>
        <p:txBody>
          <a:bodyPr>
            <a:normAutofit fontScale="92500" lnSpcReduction="10000"/>
          </a:bodyPr>
          <a:lstStyle/>
          <a:p>
            <a:r>
              <a:rPr lang="de-DE" sz="4800" dirty="0" smtClean="0">
                <a:solidFill>
                  <a:schemeClr val="tx1"/>
                </a:solidFill>
                <a:latin typeface="+mj-lt"/>
              </a:rPr>
              <a:t>Wir wünschen </a:t>
            </a:r>
            <a:r>
              <a:rPr lang="de-DE" sz="4800" dirty="0">
                <a:solidFill>
                  <a:schemeClr val="tx1"/>
                </a:solidFill>
                <a:latin typeface="+mj-lt"/>
              </a:rPr>
              <a:t>Ihren Kindern und unseren Schülerinnen und Schülern viel Erfolg </a:t>
            </a:r>
            <a:r>
              <a:rPr lang="de-DE" sz="4800" dirty="0" smtClean="0">
                <a:solidFill>
                  <a:schemeClr val="tx1"/>
                </a:solidFill>
                <a:latin typeface="+mj-lt"/>
              </a:rPr>
              <a:t>im letzten Schuljahr.</a:t>
            </a:r>
            <a:endParaRPr lang="de-DE" sz="4800" dirty="0">
              <a:solidFill>
                <a:schemeClr val="tx1"/>
              </a:solidFill>
              <a:latin typeface="+mj-lt"/>
            </a:endParaRPr>
          </a:p>
        </p:txBody>
      </p:sp>
      <p:pic>
        <p:nvPicPr>
          <p:cNvPr id="4" name="Grafi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28184" y="404664"/>
            <a:ext cx="2638425" cy="1028700"/>
          </a:xfrm>
          <a:prstGeom prst="rect">
            <a:avLst/>
          </a:prstGeom>
        </p:spPr>
      </p:pic>
    </p:spTree>
    <p:extLst>
      <p:ext uri="{BB962C8B-B14F-4D97-AF65-F5344CB8AC3E}">
        <p14:creationId xmlns:p14="http://schemas.microsoft.com/office/powerpoint/2010/main" val="1157092564"/>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240</Words>
  <Application>Microsoft Office PowerPoint</Application>
  <PresentationFormat>Bildschirmpräsentation (4:3)</PresentationFormat>
  <Paragraphs>52</Paragraphs>
  <Slides>9</Slides>
  <Notes>2</Notes>
  <HiddenSlides>0</HiddenSlides>
  <MMClips>0</MMClips>
  <ScaleCrop>false</ScaleCrop>
  <HeadingPairs>
    <vt:vector size="4" baseType="variant">
      <vt:variant>
        <vt:lpstr>Design</vt:lpstr>
      </vt:variant>
      <vt:variant>
        <vt:i4>1</vt:i4>
      </vt:variant>
      <vt:variant>
        <vt:lpstr>Folientitel</vt:lpstr>
      </vt:variant>
      <vt:variant>
        <vt:i4>9</vt:i4>
      </vt:variant>
    </vt:vector>
  </HeadingPairs>
  <TitlesOfParts>
    <vt:vector size="10" baseType="lpstr">
      <vt:lpstr>Larissa</vt:lpstr>
      <vt:lpstr>Informationen zu den Abschlussprüfungen                                                    Copyright: https://dacosa.wordpress.com</vt:lpstr>
      <vt:lpstr>Themen</vt:lpstr>
      <vt:lpstr>Termine der Prüfung</vt:lpstr>
      <vt:lpstr>Präsentation auf Grundlage einer Hausarbeit</vt:lpstr>
      <vt:lpstr>Präsentation auf Grundlage einer Hausarbeit</vt:lpstr>
      <vt:lpstr> Bewertung (Hausarbeit und schriftliche Prüfungen)</vt:lpstr>
      <vt:lpstr>Schriftliche Prüfungen </vt:lpstr>
      <vt:lpstr>Termine für den Übergang in die weiterführenden Schulen </vt:lpstr>
      <vt:lpstr>Vielen Dank für Ihre/Eure Aufmerksamkeit!</vt:lpstr>
    </vt:vector>
  </TitlesOfParts>
  <Company>Stadt Kassel - Magistrat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Informationen zu den Abschlussprüfungen</dc:title>
  <dc:creator>Koke, Steffen</dc:creator>
  <cp:lastModifiedBy>Eva</cp:lastModifiedBy>
  <cp:revision>21</cp:revision>
  <dcterms:created xsi:type="dcterms:W3CDTF">2017-09-01T08:39:48Z</dcterms:created>
  <dcterms:modified xsi:type="dcterms:W3CDTF">2019-10-20T09:32:45Z</dcterms:modified>
</cp:coreProperties>
</file>